
<file path=[Content_Types].xml><?xml version="1.0" encoding="utf-8"?>
<Types xmlns="http://schemas.openxmlformats.org/package/2006/content-types">
  <Default Extension="mp3" ContentType="audio/mpeg"/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4.xml" ContentType="application/vnd.openxmlformats-officedocument.presentationml.tags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2"/>
    <p:sldId id="271" r:id="rId3"/>
    <p:sldId id="272" r:id="rId4"/>
    <p:sldId id="259" r:id="rId5"/>
    <p:sldId id="329" r:id="rId6"/>
    <p:sldId id="332" r:id="rId7"/>
    <p:sldId id="330" r:id="rId8"/>
    <p:sldId id="333" r:id="rId9"/>
    <p:sldId id="334" r:id="rId10"/>
    <p:sldId id="335" r:id="rId11"/>
    <p:sldId id="336" r:id="rId12"/>
    <p:sldId id="337" r:id="rId13"/>
    <p:sldId id="338" r:id="rId14"/>
    <p:sldId id="339" r:id="rId15"/>
    <p:sldId id="340" r:id="rId16"/>
    <p:sldId id="341" r:id="rId17"/>
    <p:sldId id="342" r:id="rId18"/>
    <p:sldId id="343" r:id="rId19"/>
    <p:sldId id="344" r:id="rId20"/>
    <p:sldId id="345" r:id="rId21"/>
    <p:sldId id="346" r:id="rId22"/>
    <p:sldId id="347" r:id="rId23"/>
    <p:sldId id="34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8C80"/>
    <a:srgbClr val="F6A27D"/>
    <a:srgbClr val="FEF9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5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7E050F-771C-4697-B9F1-771B971E9E9A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D1951-6450-4A32-8B0B-FEEF76F18CE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02165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3470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7220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9899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15663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92113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BD1951-6450-4A32-8B0B-FEEF76F18CE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76448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5271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BD1951-6450-4A32-8B0B-FEEF76F18CE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3705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BD1951-6450-4A32-8B0B-FEEF76F18CE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9329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BD1951-6450-4A32-8B0B-FEEF76F18CE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69425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BD1951-6450-4A32-8B0B-FEEF76F18CE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69696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EBD1951-6450-4A32-8B0B-FEEF76F18CE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86923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776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705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100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4373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018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BD1951-6450-4A32-8B0B-FEEF76F18CE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10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EF9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8D024-8C3C-4F76-95BF-636582C42A09}" type="datetimeFigureOut">
              <a:rPr lang="zh-CN" altLang="en-US" smtClean="0"/>
              <a:t>2017/7/9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07C2F-479D-4EB0-A9A6-3E848E226FD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.mp3"/><Relationship Id="rId7" Type="http://schemas.openxmlformats.org/officeDocument/2006/relationships/image" Target="../media/image1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8414535" y="-68651"/>
            <a:ext cx="7183526" cy="6995302"/>
            <a:chOff x="2410" y="593"/>
            <a:chExt cx="3015" cy="2936"/>
          </a:xfrm>
          <a:solidFill>
            <a:srgbClr val="248C80"/>
          </a:solidFill>
        </p:grpSpPr>
        <p:sp>
          <p:nvSpPr>
            <p:cNvPr id="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72" name="PA_文本框 8"/>
          <p:cNvSpPr txBox="1"/>
          <p:nvPr>
            <p:custDataLst>
              <p:tags r:id="rId1"/>
            </p:custDataLst>
          </p:nvPr>
        </p:nvSpPr>
        <p:spPr>
          <a:xfrm>
            <a:off x="905195" y="2512369"/>
            <a:ext cx="59608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人工智能的数学基础</a:t>
            </a:r>
            <a:endParaRPr lang="en-US" altLang="zh-CN" sz="4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600" b="1" dirty="0">
                <a:solidFill>
                  <a:srgbClr val="248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3600" b="1" dirty="0">
                <a:solidFill>
                  <a:srgbClr val="248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工程师讲座</a:t>
            </a:r>
            <a:endParaRPr lang="en-US" altLang="zh-CN" sz="3600" b="1" dirty="0">
              <a:solidFill>
                <a:srgbClr val="248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PA_文本框 10"/>
          <p:cNvSpPr txBox="1"/>
          <p:nvPr>
            <p:custDataLst>
              <p:tags r:id="rId2"/>
            </p:custDataLst>
          </p:nvPr>
        </p:nvSpPr>
        <p:spPr>
          <a:xfrm>
            <a:off x="900429" y="4092648"/>
            <a:ext cx="4526965" cy="261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  常用库  机器学习库</a:t>
            </a:r>
          </a:p>
        </p:txBody>
      </p:sp>
      <p:pic>
        <p:nvPicPr>
          <p:cNvPr id="181" name="徐梦圆 - Water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02009" y="-1313645"/>
            <a:ext cx="609600" cy="609600"/>
          </a:xfrm>
          <a:prstGeom prst="rect">
            <a:avLst/>
          </a:prstGeom>
        </p:spPr>
      </p:pic>
      <p:pic>
        <p:nvPicPr>
          <p:cNvPr id="176" name="图片 175">
            <a:extLst>
              <a:ext uri="{FF2B5EF4-FFF2-40B4-BE49-F238E27FC236}">
                <a16:creationId xmlns:a16="http://schemas.microsoft.com/office/drawing/2014/main" id="{168841C6-1A40-4376-8AB0-7BDB67A653FB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0" y="19765"/>
            <a:ext cx="2228377" cy="64065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1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3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1"/>
                </p:tgtEl>
              </p:cMediaNode>
            </p:audio>
          </p:childTnLst>
        </p:cTn>
      </p:par>
    </p:tnLst>
    <p:bldLst>
      <p:bldP spid="172" grpId="0"/>
      <p:bldP spid="17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14" name="TextBox 76"/>
          <p:cNvSpPr txBox="1"/>
          <p:nvPr/>
        </p:nvSpPr>
        <p:spPr>
          <a:xfrm>
            <a:off x="5286066" y="219018"/>
            <a:ext cx="1619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5" name="文本框 514"/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PROBABLITY TEHORY</a:t>
            </a:r>
          </a:p>
        </p:txBody>
      </p:sp>
      <p:grpSp>
        <p:nvGrpSpPr>
          <p:cNvPr id="521" name="组合 520"/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直接连接符 517"/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直接连接符 518"/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</a:p>
        </p:txBody>
      </p:sp>
      <p:sp>
        <p:nvSpPr>
          <p:cNvPr id="512" name="矩形 511">
            <a:extLst>
              <a:ext uri="{FF2B5EF4-FFF2-40B4-BE49-F238E27FC236}">
                <a16:creationId xmlns:a16="http://schemas.microsoft.com/office/drawing/2014/main" id="{FC53C4F8-349A-49AA-9434-4AACDB5BBF36}"/>
              </a:ext>
            </a:extLst>
          </p:cNvPr>
          <p:cNvSpPr/>
          <p:nvPr/>
        </p:nvSpPr>
        <p:spPr>
          <a:xfrm>
            <a:off x="2885111" y="1697566"/>
            <a:ext cx="69020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判断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F289621-3858-433F-81C9-CAFD70E790DB}"/>
              </a:ext>
            </a:extLst>
          </p:cNvPr>
          <p:cNvSpPr/>
          <p:nvPr/>
        </p:nvSpPr>
        <p:spPr>
          <a:xfrm>
            <a:off x="3221883" y="2219427"/>
            <a:ext cx="6096000" cy="1754326"/>
          </a:xfrm>
          <a:prstGeom prst="rect">
            <a:avLst/>
          </a:prstGeom>
          <a:solidFill>
            <a:srgbClr val="002060"/>
          </a:solidFill>
        </p:spPr>
        <p:txBody>
          <a:bodyPr>
            <a:spAutoFit/>
          </a:bodyPr>
          <a:lstStyle/>
          <a:p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= [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my_dict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"a"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"b"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"c"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and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    print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"yes"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"a"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my_dict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00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14" name="TextBox 76"/>
          <p:cNvSpPr txBox="1"/>
          <p:nvPr/>
        </p:nvSpPr>
        <p:spPr>
          <a:xfrm>
            <a:off x="5286066" y="219018"/>
            <a:ext cx="1619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5" name="文本框 514"/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PROBABLITY TEHORY</a:t>
            </a:r>
          </a:p>
        </p:txBody>
      </p:sp>
      <p:grpSp>
        <p:nvGrpSpPr>
          <p:cNvPr id="521" name="组合 520"/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直接连接符 517"/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直接连接符 518"/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</a:p>
        </p:txBody>
      </p:sp>
      <p:sp>
        <p:nvSpPr>
          <p:cNvPr id="512" name="矩形 511">
            <a:extLst>
              <a:ext uri="{FF2B5EF4-FFF2-40B4-BE49-F238E27FC236}">
                <a16:creationId xmlns:a16="http://schemas.microsoft.com/office/drawing/2014/main" id="{FC53C4F8-349A-49AA-9434-4AACDB5BBF36}"/>
              </a:ext>
            </a:extLst>
          </p:cNvPr>
          <p:cNvSpPr/>
          <p:nvPr/>
        </p:nvSpPr>
        <p:spPr>
          <a:xfrm>
            <a:off x="2885111" y="1697566"/>
            <a:ext cx="69020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import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EA08B1F-735A-419C-87F2-C52912824CD5}"/>
              </a:ext>
            </a:extLst>
          </p:cNvPr>
          <p:cNvSpPr/>
          <p:nvPr/>
        </p:nvSpPr>
        <p:spPr>
          <a:xfrm>
            <a:off x="5370514" y="2139954"/>
            <a:ext cx="6096000" cy="1200329"/>
          </a:xfrm>
          <a:prstGeom prst="rect">
            <a:avLst/>
          </a:prstGeom>
          <a:solidFill>
            <a:srgbClr val="002060"/>
          </a:solidFill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os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numpy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as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np</a:t>
            </a:r>
          </a:p>
          <a:p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from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numpy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fft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import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numpy.fft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as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nfft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5E6F9B2-CF6A-43ED-ADF1-46E64CBFE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59" y="1811107"/>
            <a:ext cx="4570224" cy="459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79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" name="Group 4"/>
          <p:cNvGrpSpPr>
            <a:grpSpLocks noChangeAspect="1"/>
          </p:cNvGrpSpPr>
          <p:nvPr/>
        </p:nvGrpSpPr>
        <p:grpSpPr bwMode="auto">
          <a:xfrm>
            <a:off x="9742781" y="1043957"/>
            <a:ext cx="4898437" cy="4770086"/>
            <a:chOff x="2410" y="593"/>
            <a:chExt cx="3015" cy="2936"/>
          </a:xfrm>
          <a:solidFill>
            <a:srgbClr val="248C80"/>
          </a:solidFill>
        </p:grpSpPr>
        <p:sp>
          <p:nvSpPr>
            <p:cNvPr id="363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30" name="Group 4"/>
          <p:cNvGrpSpPr>
            <a:grpSpLocks noChangeAspect="1"/>
          </p:cNvGrpSpPr>
          <p:nvPr/>
        </p:nvGrpSpPr>
        <p:grpSpPr bwMode="auto">
          <a:xfrm>
            <a:off x="-2449219" y="1043957"/>
            <a:ext cx="4898437" cy="4770086"/>
            <a:chOff x="2410" y="593"/>
            <a:chExt cx="3015" cy="2936"/>
          </a:xfrm>
          <a:solidFill>
            <a:srgbClr val="248C80"/>
          </a:solidFill>
        </p:grpSpPr>
        <p:sp>
          <p:nvSpPr>
            <p:cNvPr id="531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6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7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8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9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0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1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2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3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4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5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6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7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8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9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0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1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2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3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4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5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6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7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8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9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0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1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2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3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4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5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6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7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8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9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0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1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2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3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4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5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6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7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8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9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0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1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2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3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4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5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6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7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8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9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0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1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2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3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4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5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6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7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8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9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0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1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2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3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4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5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6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7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8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9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0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1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2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3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4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5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6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7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8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9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0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1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2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3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4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5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6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7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8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9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0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1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2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3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4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5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6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7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8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9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0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1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2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3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4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5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6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7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8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9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0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1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2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3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4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5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6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7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8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9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0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1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2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3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4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5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6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7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98" name="矩形 697"/>
          <p:cNvSpPr/>
          <p:nvPr/>
        </p:nvSpPr>
        <p:spPr>
          <a:xfrm>
            <a:off x="4862036" y="3597932"/>
            <a:ext cx="2476384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常用库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0" name="矩形 699"/>
          <p:cNvSpPr/>
          <p:nvPr/>
        </p:nvSpPr>
        <p:spPr>
          <a:xfrm>
            <a:off x="4689392" y="2820071"/>
            <a:ext cx="2821671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4400" b="1" dirty="0">
                <a:solidFill>
                  <a:srgbClr val="248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 / 02</a:t>
            </a:r>
          </a:p>
        </p:txBody>
      </p:sp>
      <p:sp>
        <p:nvSpPr>
          <p:cNvPr id="341" name="文本框 340">
            <a:extLst>
              <a:ext uri="{FF2B5EF4-FFF2-40B4-BE49-F238E27FC236}">
                <a16:creationId xmlns:a16="http://schemas.microsoft.com/office/drawing/2014/main" id="{F0F6A0EA-CDB9-4F2F-85E1-0EC53DA1842B}"/>
              </a:ext>
            </a:extLst>
          </p:cNvPr>
          <p:cNvSpPr txBox="1"/>
          <p:nvPr/>
        </p:nvSpPr>
        <p:spPr>
          <a:xfrm>
            <a:off x="2884968" y="4096747"/>
            <a:ext cx="6430520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</a:t>
            </a:r>
          </a:p>
        </p:txBody>
      </p:sp>
    </p:spTree>
    <p:extLst>
      <p:ext uri="{BB962C8B-B14F-4D97-AF65-F5344CB8AC3E}">
        <p14:creationId xmlns:p14="http://schemas.microsoft.com/office/powerpoint/2010/main" val="42824591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5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5000" fill="hold"/>
                                        <p:tgtEl>
                                          <p:spTgt spid="5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1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 tmFilter="0,0; .5, 1; 1, 1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8" grpId="0"/>
      <p:bldP spid="700" grpId="0"/>
      <p:bldP spid="34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14" name="TextBox 76"/>
          <p:cNvSpPr txBox="1"/>
          <p:nvPr/>
        </p:nvSpPr>
        <p:spPr>
          <a:xfrm>
            <a:off x="5157825" y="219018"/>
            <a:ext cx="1876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常用库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5" name="文本框 514"/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</a:t>
            </a:r>
          </a:p>
        </p:txBody>
      </p:sp>
      <p:grpSp>
        <p:nvGrpSpPr>
          <p:cNvPr id="521" name="组合 520"/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直接连接符 517"/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直接连接符 518"/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numpy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23B36C3-A8FA-4130-BC40-D48677111032}"/>
              </a:ext>
            </a:extLst>
          </p:cNvPr>
          <p:cNvSpPr/>
          <p:nvPr/>
        </p:nvSpPr>
        <p:spPr>
          <a:xfrm>
            <a:off x="7344500" y="2349526"/>
            <a:ext cx="3863629" cy="92333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np_array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np.ones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([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np_array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np_array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])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E7A3748-02F3-4466-ACE7-D77AB9D1421F}"/>
              </a:ext>
            </a:extLst>
          </p:cNvPr>
          <p:cNvSpPr/>
          <p:nvPr/>
        </p:nvSpPr>
        <p:spPr>
          <a:xfrm>
            <a:off x="7344499" y="3272856"/>
            <a:ext cx="3227025" cy="830997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[[ 1.  1.  1.  1.] [ 1.  1.  1.  1.] [ 1.  1.  1.  1.] [ 1.  1.  1.  1.]]</a:t>
            </a:r>
            <a:endParaRPr lang="en-US" altLang="zh-CN" sz="1600" dirty="0">
              <a:solidFill>
                <a:schemeClr val="bg1"/>
              </a:solidFill>
            </a:endParaRPr>
          </a:p>
          <a:p>
            <a:r>
              <a:rPr lang="zh-CN" altLang="en-US" sz="1600" dirty="0">
                <a:solidFill>
                  <a:schemeClr val="bg1"/>
                </a:solidFill>
              </a:rPr>
              <a:t>[[ 1.  1.] [ 1.  1.]]</a:t>
            </a:r>
          </a:p>
        </p:txBody>
      </p:sp>
      <p:sp>
        <p:nvSpPr>
          <p:cNvPr id="522" name="矩形 521">
            <a:extLst>
              <a:ext uri="{FF2B5EF4-FFF2-40B4-BE49-F238E27FC236}">
                <a16:creationId xmlns:a16="http://schemas.microsoft.com/office/drawing/2014/main" id="{1E6C4E1A-9D0C-4458-87FA-EDB2BC1AC6DB}"/>
              </a:ext>
            </a:extLst>
          </p:cNvPr>
          <p:cNvSpPr/>
          <p:nvPr/>
        </p:nvSpPr>
        <p:spPr>
          <a:xfrm>
            <a:off x="1531073" y="1818171"/>
            <a:ext cx="549171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numpy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的基础数学计算库，其思想与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matlab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相似。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numpy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中矩阵常用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array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表示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028094D-30ED-4646-94D6-0C49C8C1F5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472" y="3254333"/>
            <a:ext cx="4681553" cy="262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82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scipy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2" name="矩形 521">
            <a:extLst>
              <a:ext uri="{FF2B5EF4-FFF2-40B4-BE49-F238E27FC236}">
                <a16:creationId xmlns:a16="http://schemas.microsoft.com/office/drawing/2014/main" id="{1E6C4E1A-9D0C-4458-87FA-EDB2BC1AC6DB}"/>
              </a:ext>
            </a:extLst>
          </p:cNvPr>
          <p:cNvSpPr/>
          <p:nvPr/>
        </p:nvSpPr>
        <p:spPr>
          <a:xfrm>
            <a:off x="3350140" y="2684528"/>
            <a:ext cx="549171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scipy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的数学计算库，其在</a:t>
            </a: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numpy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的基础上加入了许多科学计算函数。包括常微分方程求解，信号处理，图像处理等。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5" name="TextBox 76">
            <a:extLst>
              <a:ext uri="{FF2B5EF4-FFF2-40B4-BE49-F238E27FC236}">
                <a16:creationId xmlns:a16="http://schemas.microsoft.com/office/drawing/2014/main" id="{6B4E4EDE-E1BB-433A-9A45-8A2C7D1D5B1D}"/>
              </a:ext>
            </a:extLst>
          </p:cNvPr>
          <p:cNvSpPr txBox="1"/>
          <p:nvPr/>
        </p:nvSpPr>
        <p:spPr>
          <a:xfrm>
            <a:off x="5157825" y="219018"/>
            <a:ext cx="1876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常用库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6" name="文本框 525">
            <a:extLst>
              <a:ext uri="{FF2B5EF4-FFF2-40B4-BE49-F238E27FC236}">
                <a16:creationId xmlns:a16="http://schemas.microsoft.com/office/drawing/2014/main" id="{606433A6-4E58-49F5-A77E-2BEEB19E4F03}"/>
              </a:ext>
            </a:extLst>
          </p:cNvPr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</a:t>
            </a:r>
          </a:p>
        </p:txBody>
      </p:sp>
      <p:grpSp>
        <p:nvGrpSpPr>
          <p:cNvPr id="527" name="组合 526">
            <a:extLst>
              <a:ext uri="{FF2B5EF4-FFF2-40B4-BE49-F238E27FC236}">
                <a16:creationId xmlns:a16="http://schemas.microsoft.com/office/drawing/2014/main" id="{5CD6D73C-BF92-4B0C-B6FD-27490D6D504D}"/>
              </a:ext>
            </a:extLst>
          </p:cNvPr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528" name="直接连接符 527">
              <a:extLst>
                <a:ext uri="{FF2B5EF4-FFF2-40B4-BE49-F238E27FC236}">
                  <a16:creationId xmlns:a16="http://schemas.microsoft.com/office/drawing/2014/main" id="{71F137C4-4AC0-4855-BB18-A5F4F656C58C}"/>
                </a:ext>
              </a:extLst>
            </p:cNvPr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9" name="直接连接符 528">
              <a:extLst>
                <a:ext uri="{FF2B5EF4-FFF2-40B4-BE49-F238E27FC236}">
                  <a16:creationId xmlns:a16="http://schemas.microsoft.com/office/drawing/2014/main" id="{B3832F7C-BFD8-4555-8178-C02367719FAB}"/>
                </a:ext>
              </a:extLst>
            </p:cNvPr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0" name="直接连接符 529">
              <a:extLst>
                <a:ext uri="{FF2B5EF4-FFF2-40B4-BE49-F238E27FC236}">
                  <a16:creationId xmlns:a16="http://schemas.microsoft.com/office/drawing/2014/main" id="{5AA13664-EC23-4E4A-9E65-EBA75C36CBC0}"/>
                </a:ext>
              </a:extLst>
            </p:cNvPr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2908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matplotlib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2" name="矩形 521">
            <a:extLst>
              <a:ext uri="{FF2B5EF4-FFF2-40B4-BE49-F238E27FC236}">
                <a16:creationId xmlns:a16="http://schemas.microsoft.com/office/drawing/2014/main" id="{1E6C4E1A-9D0C-4458-87FA-EDB2BC1AC6DB}"/>
              </a:ext>
            </a:extLst>
          </p:cNvPr>
          <p:cNvSpPr/>
          <p:nvPr/>
        </p:nvSpPr>
        <p:spPr>
          <a:xfrm>
            <a:off x="1049618" y="2360064"/>
            <a:ext cx="344838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matplotlib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的最常用的绘图库，其文档完备，适合绘制简单的二维、三维图形。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64B478-E552-43B9-BC77-2CC85A496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816" y="2092194"/>
            <a:ext cx="4876830" cy="3633238"/>
          </a:xfrm>
          <a:prstGeom prst="rect">
            <a:avLst/>
          </a:prstGeom>
        </p:spPr>
      </p:pic>
      <p:sp>
        <p:nvSpPr>
          <p:cNvPr id="512" name="TextBox 76">
            <a:extLst>
              <a:ext uri="{FF2B5EF4-FFF2-40B4-BE49-F238E27FC236}">
                <a16:creationId xmlns:a16="http://schemas.microsoft.com/office/drawing/2014/main" id="{C5CA2E35-2A6D-47F8-8E58-09931114F2E1}"/>
              </a:ext>
            </a:extLst>
          </p:cNvPr>
          <p:cNvSpPr txBox="1"/>
          <p:nvPr/>
        </p:nvSpPr>
        <p:spPr>
          <a:xfrm>
            <a:off x="5157825" y="219018"/>
            <a:ext cx="1876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常用库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" name="文本框 512">
            <a:extLst>
              <a:ext uri="{FF2B5EF4-FFF2-40B4-BE49-F238E27FC236}">
                <a16:creationId xmlns:a16="http://schemas.microsoft.com/office/drawing/2014/main" id="{78FD9E31-BD8C-49B7-ADFB-37A3A37A11E1}"/>
              </a:ext>
            </a:extLst>
          </p:cNvPr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</a:t>
            </a:r>
          </a:p>
        </p:txBody>
      </p:sp>
      <p:grpSp>
        <p:nvGrpSpPr>
          <p:cNvPr id="516" name="组合 515">
            <a:extLst>
              <a:ext uri="{FF2B5EF4-FFF2-40B4-BE49-F238E27FC236}">
                <a16:creationId xmlns:a16="http://schemas.microsoft.com/office/drawing/2014/main" id="{A006314E-C64C-4AD1-BBFB-A5E4E2CAE08D}"/>
              </a:ext>
            </a:extLst>
          </p:cNvPr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517" name="直接连接符 516">
              <a:extLst>
                <a:ext uri="{FF2B5EF4-FFF2-40B4-BE49-F238E27FC236}">
                  <a16:creationId xmlns:a16="http://schemas.microsoft.com/office/drawing/2014/main" id="{F92EB6EE-EB04-4B4B-955F-E55722D9AC7D}"/>
                </a:ext>
              </a:extLst>
            </p:cNvPr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0" name="直接连接符 519">
              <a:extLst>
                <a:ext uri="{FF2B5EF4-FFF2-40B4-BE49-F238E27FC236}">
                  <a16:creationId xmlns:a16="http://schemas.microsoft.com/office/drawing/2014/main" id="{CBA1A621-745D-4F5C-941F-EA46359949ED}"/>
                </a:ext>
              </a:extLst>
            </p:cNvPr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3" name="直接连接符 522">
              <a:extLst>
                <a:ext uri="{FF2B5EF4-FFF2-40B4-BE49-F238E27FC236}">
                  <a16:creationId xmlns:a16="http://schemas.microsoft.com/office/drawing/2014/main" id="{EDA12803-79CE-4364-A608-08450BBB21FE}"/>
                </a:ext>
              </a:extLst>
            </p:cNvPr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62910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matplotlib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22" name="矩形 521">
            <a:extLst>
              <a:ext uri="{FF2B5EF4-FFF2-40B4-BE49-F238E27FC236}">
                <a16:creationId xmlns:a16="http://schemas.microsoft.com/office/drawing/2014/main" id="{1E6C4E1A-9D0C-4458-87FA-EDB2BC1AC6DB}"/>
              </a:ext>
            </a:extLst>
          </p:cNvPr>
          <p:cNvSpPr/>
          <p:nvPr/>
        </p:nvSpPr>
        <p:spPr>
          <a:xfrm>
            <a:off x="1049618" y="2360064"/>
            <a:ext cx="3448385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matplotlib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是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Python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的最常用的绘图库，其文档完备，适合绘制简单的二维、三维图形。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64B478-E552-43B9-BC77-2CC85A496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0816" y="2092194"/>
            <a:ext cx="4876830" cy="3633238"/>
          </a:xfrm>
          <a:prstGeom prst="rect">
            <a:avLst/>
          </a:prstGeom>
        </p:spPr>
      </p:pic>
      <p:sp>
        <p:nvSpPr>
          <p:cNvPr id="512" name="TextBox 76">
            <a:extLst>
              <a:ext uri="{FF2B5EF4-FFF2-40B4-BE49-F238E27FC236}">
                <a16:creationId xmlns:a16="http://schemas.microsoft.com/office/drawing/2014/main" id="{21478BF4-EEFE-4A15-AC14-28AF5F9DD373}"/>
              </a:ext>
            </a:extLst>
          </p:cNvPr>
          <p:cNvSpPr txBox="1"/>
          <p:nvPr/>
        </p:nvSpPr>
        <p:spPr>
          <a:xfrm>
            <a:off x="5157825" y="219018"/>
            <a:ext cx="1876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常用库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" name="文本框 512">
            <a:extLst>
              <a:ext uri="{FF2B5EF4-FFF2-40B4-BE49-F238E27FC236}">
                <a16:creationId xmlns:a16="http://schemas.microsoft.com/office/drawing/2014/main" id="{564454B6-1C08-49A9-A8CE-EF81116FFEAF}"/>
              </a:ext>
            </a:extLst>
          </p:cNvPr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</a:t>
            </a:r>
          </a:p>
        </p:txBody>
      </p:sp>
      <p:grpSp>
        <p:nvGrpSpPr>
          <p:cNvPr id="516" name="组合 515">
            <a:extLst>
              <a:ext uri="{FF2B5EF4-FFF2-40B4-BE49-F238E27FC236}">
                <a16:creationId xmlns:a16="http://schemas.microsoft.com/office/drawing/2014/main" id="{668600E7-D09D-4FE1-B2D1-252F4903E229}"/>
              </a:ext>
            </a:extLst>
          </p:cNvPr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517" name="直接连接符 516">
              <a:extLst>
                <a:ext uri="{FF2B5EF4-FFF2-40B4-BE49-F238E27FC236}">
                  <a16:creationId xmlns:a16="http://schemas.microsoft.com/office/drawing/2014/main" id="{E9855C39-C134-4797-838E-6571628E9114}"/>
                </a:ext>
              </a:extLst>
            </p:cNvPr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0" name="直接连接符 519">
              <a:extLst>
                <a:ext uri="{FF2B5EF4-FFF2-40B4-BE49-F238E27FC236}">
                  <a16:creationId xmlns:a16="http://schemas.microsoft.com/office/drawing/2014/main" id="{532865AF-226C-4A78-B988-99DA67317F36}"/>
                </a:ext>
              </a:extLst>
            </p:cNvPr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3" name="直接连接符 522">
              <a:extLst>
                <a:ext uri="{FF2B5EF4-FFF2-40B4-BE49-F238E27FC236}">
                  <a16:creationId xmlns:a16="http://schemas.microsoft.com/office/drawing/2014/main" id="{67F5C2FC-7720-411A-8E10-34FBA8286616}"/>
                </a:ext>
              </a:extLst>
            </p:cNvPr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6543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" name="Group 4"/>
          <p:cNvGrpSpPr>
            <a:grpSpLocks noChangeAspect="1"/>
          </p:cNvGrpSpPr>
          <p:nvPr/>
        </p:nvGrpSpPr>
        <p:grpSpPr bwMode="auto">
          <a:xfrm>
            <a:off x="9742781" y="1043957"/>
            <a:ext cx="4898437" cy="4770086"/>
            <a:chOff x="2410" y="593"/>
            <a:chExt cx="3015" cy="2936"/>
          </a:xfrm>
          <a:solidFill>
            <a:srgbClr val="248C80"/>
          </a:solidFill>
        </p:grpSpPr>
        <p:sp>
          <p:nvSpPr>
            <p:cNvPr id="363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30" name="Group 4"/>
          <p:cNvGrpSpPr>
            <a:grpSpLocks noChangeAspect="1"/>
          </p:cNvGrpSpPr>
          <p:nvPr/>
        </p:nvGrpSpPr>
        <p:grpSpPr bwMode="auto">
          <a:xfrm>
            <a:off x="-2449219" y="1043957"/>
            <a:ext cx="4898437" cy="4770086"/>
            <a:chOff x="2410" y="593"/>
            <a:chExt cx="3015" cy="2936"/>
          </a:xfrm>
          <a:solidFill>
            <a:srgbClr val="248C80"/>
          </a:solidFill>
        </p:grpSpPr>
        <p:sp>
          <p:nvSpPr>
            <p:cNvPr id="531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6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7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8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9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0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1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2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3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4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5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6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7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8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9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0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1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2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3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4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5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6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7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8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9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0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1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2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3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4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5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6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7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8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9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0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1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2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3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4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5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6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7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8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9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0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1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2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3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4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5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6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7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8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9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0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1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2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3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4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5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6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7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8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9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0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1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2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3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4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5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6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7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8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9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0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1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2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3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4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5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6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7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8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9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0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1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2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3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4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5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6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7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8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9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0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1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2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3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4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5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6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7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8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9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0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1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2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3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4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5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6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7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8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9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0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1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2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3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4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5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6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7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8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9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0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1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2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3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4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5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6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7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98" name="矩形 697"/>
          <p:cNvSpPr/>
          <p:nvPr/>
        </p:nvSpPr>
        <p:spPr>
          <a:xfrm>
            <a:off x="4502964" y="3597932"/>
            <a:ext cx="3194529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机器学习库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0" name="矩形 699"/>
          <p:cNvSpPr/>
          <p:nvPr/>
        </p:nvSpPr>
        <p:spPr>
          <a:xfrm>
            <a:off x="4689392" y="2820071"/>
            <a:ext cx="2821671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4400" b="1" dirty="0">
                <a:solidFill>
                  <a:srgbClr val="248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 / 03</a:t>
            </a:r>
          </a:p>
        </p:txBody>
      </p:sp>
      <p:sp>
        <p:nvSpPr>
          <p:cNvPr id="341" name="文本框 340">
            <a:extLst>
              <a:ext uri="{FF2B5EF4-FFF2-40B4-BE49-F238E27FC236}">
                <a16:creationId xmlns:a16="http://schemas.microsoft.com/office/drawing/2014/main" id="{F0F6A0EA-CDB9-4F2F-85E1-0EC53DA1842B}"/>
              </a:ext>
            </a:extLst>
          </p:cNvPr>
          <p:cNvSpPr txBox="1"/>
          <p:nvPr/>
        </p:nvSpPr>
        <p:spPr>
          <a:xfrm>
            <a:off x="2884968" y="4096747"/>
            <a:ext cx="6430520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</a:t>
            </a:r>
          </a:p>
        </p:txBody>
      </p:sp>
    </p:spTree>
    <p:extLst>
      <p:ext uri="{BB962C8B-B14F-4D97-AF65-F5344CB8AC3E}">
        <p14:creationId xmlns:p14="http://schemas.microsoft.com/office/powerpoint/2010/main" val="20552848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5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5000" fill="hold"/>
                                        <p:tgtEl>
                                          <p:spTgt spid="5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1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 tmFilter="0,0; .5, 1; 1, 1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8" grpId="0"/>
      <p:bldP spid="700" grpId="0"/>
      <p:bldP spid="34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pandas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22" name="矩形 521">
            <a:extLst>
              <a:ext uri="{FF2B5EF4-FFF2-40B4-BE49-F238E27FC236}">
                <a16:creationId xmlns:a16="http://schemas.microsoft.com/office/drawing/2014/main" id="{1E6C4E1A-9D0C-4458-87FA-EDB2BC1AC6DB}"/>
              </a:ext>
            </a:extLst>
          </p:cNvPr>
          <p:cNvSpPr/>
          <p:nvPr/>
        </p:nvSpPr>
        <p:spPr>
          <a:xfrm>
            <a:off x="3626614" y="2758271"/>
            <a:ext cx="493876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pandas</a:t>
            </a:r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主要用于数据的清洗和可视化工作。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12" name="TextBox 76">
            <a:extLst>
              <a:ext uri="{FF2B5EF4-FFF2-40B4-BE49-F238E27FC236}">
                <a16:creationId xmlns:a16="http://schemas.microsoft.com/office/drawing/2014/main" id="{21478BF4-EEFE-4A15-AC14-28AF5F9DD373}"/>
              </a:ext>
            </a:extLst>
          </p:cNvPr>
          <p:cNvSpPr txBox="1"/>
          <p:nvPr/>
        </p:nvSpPr>
        <p:spPr>
          <a:xfrm>
            <a:off x="4901344" y="219018"/>
            <a:ext cx="2389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机器学习库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" name="文本框 512">
            <a:extLst>
              <a:ext uri="{FF2B5EF4-FFF2-40B4-BE49-F238E27FC236}">
                <a16:creationId xmlns:a16="http://schemas.microsoft.com/office/drawing/2014/main" id="{564454B6-1C08-49A9-A8CE-EF81116FFEAF}"/>
              </a:ext>
            </a:extLst>
          </p:cNvPr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</a:t>
            </a:r>
          </a:p>
        </p:txBody>
      </p:sp>
      <p:grpSp>
        <p:nvGrpSpPr>
          <p:cNvPr id="516" name="组合 515">
            <a:extLst>
              <a:ext uri="{FF2B5EF4-FFF2-40B4-BE49-F238E27FC236}">
                <a16:creationId xmlns:a16="http://schemas.microsoft.com/office/drawing/2014/main" id="{668600E7-D09D-4FE1-B2D1-252F4903E229}"/>
              </a:ext>
            </a:extLst>
          </p:cNvPr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517" name="直接连接符 516">
              <a:extLst>
                <a:ext uri="{FF2B5EF4-FFF2-40B4-BE49-F238E27FC236}">
                  <a16:creationId xmlns:a16="http://schemas.microsoft.com/office/drawing/2014/main" id="{E9855C39-C134-4797-838E-6571628E9114}"/>
                </a:ext>
              </a:extLst>
            </p:cNvPr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0" name="直接连接符 519">
              <a:extLst>
                <a:ext uri="{FF2B5EF4-FFF2-40B4-BE49-F238E27FC236}">
                  <a16:creationId xmlns:a16="http://schemas.microsoft.com/office/drawing/2014/main" id="{532865AF-226C-4A78-B988-99DA67317F36}"/>
                </a:ext>
              </a:extLst>
            </p:cNvPr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3" name="直接连接符 522">
              <a:extLst>
                <a:ext uri="{FF2B5EF4-FFF2-40B4-BE49-F238E27FC236}">
                  <a16:creationId xmlns:a16="http://schemas.microsoft.com/office/drawing/2014/main" id="{67F5C2FC-7720-411A-8E10-34FBA8286616}"/>
                </a:ext>
              </a:extLst>
            </p:cNvPr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1050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scikit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-learn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22" name="矩形 521">
            <a:extLst>
              <a:ext uri="{FF2B5EF4-FFF2-40B4-BE49-F238E27FC236}">
                <a16:creationId xmlns:a16="http://schemas.microsoft.com/office/drawing/2014/main" id="{1E6C4E1A-9D0C-4458-87FA-EDB2BC1AC6DB}"/>
              </a:ext>
            </a:extLst>
          </p:cNvPr>
          <p:cNvSpPr/>
          <p:nvPr/>
        </p:nvSpPr>
        <p:spPr>
          <a:xfrm>
            <a:off x="3626614" y="2758271"/>
            <a:ext cx="493876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的机器学习库</a:t>
            </a:r>
            <a:endParaRPr lang="en-US" altLang="zh-CN" sz="280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其中包含了很多机器学习算法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12" name="TextBox 76">
            <a:extLst>
              <a:ext uri="{FF2B5EF4-FFF2-40B4-BE49-F238E27FC236}">
                <a16:creationId xmlns:a16="http://schemas.microsoft.com/office/drawing/2014/main" id="{21478BF4-EEFE-4A15-AC14-28AF5F9DD373}"/>
              </a:ext>
            </a:extLst>
          </p:cNvPr>
          <p:cNvSpPr txBox="1"/>
          <p:nvPr/>
        </p:nvSpPr>
        <p:spPr>
          <a:xfrm>
            <a:off x="4901344" y="219018"/>
            <a:ext cx="2389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机器学习库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" name="文本框 512">
            <a:extLst>
              <a:ext uri="{FF2B5EF4-FFF2-40B4-BE49-F238E27FC236}">
                <a16:creationId xmlns:a16="http://schemas.microsoft.com/office/drawing/2014/main" id="{564454B6-1C08-49A9-A8CE-EF81116FFEAF}"/>
              </a:ext>
            </a:extLst>
          </p:cNvPr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</a:t>
            </a:r>
          </a:p>
        </p:txBody>
      </p:sp>
      <p:grpSp>
        <p:nvGrpSpPr>
          <p:cNvPr id="516" name="组合 515">
            <a:extLst>
              <a:ext uri="{FF2B5EF4-FFF2-40B4-BE49-F238E27FC236}">
                <a16:creationId xmlns:a16="http://schemas.microsoft.com/office/drawing/2014/main" id="{668600E7-D09D-4FE1-B2D1-252F4903E229}"/>
              </a:ext>
            </a:extLst>
          </p:cNvPr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517" name="直接连接符 516">
              <a:extLst>
                <a:ext uri="{FF2B5EF4-FFF2-40B4-BE49-F238E27FC236}">
                  <a16:creationId xmlns:a16="http://schemas.microsoft.com/office/drawing/2014/main" id="{E9855C39-C134-4797-838E-6571628E9114}"/>
                </a:ext>
              </a:extLst>
            </p:cNvPr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0" name="直接连接符 519">
              <a:extLst>
                <a:ext uri="{FF2B5EF4-FFF2-40B4-BE49-F238E27FC236}">
                  <a16:creationId xmlns:a16="http://schemas.microsoft.com/office/drawing/2014/main" id="{532865AF-226C-4A78-B988-99DA67317F36}"/>
                </a:ext>
              </a:extLst>
            </p:cNvPr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3" name="直接连接符 522">
              <a:extLst>
                <a:ext uri="{FF2B5EF4-FFF2-40B4-BE49-F238E27FC236}">
                  <a16:creationId xmlns:a16="http://schemas.microsoft.com/office/drawing/2014/main" id="{67F5C2FC-7720-411A-8E10-34FBA8286616}"/>
                </a:ext>
              </a:extLst>
            </p:cNvPr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146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1029374" y="1409214"/>
            <a:ext cx="4148268" cy="4039572"/>
            <a:chOff x="2410" y="593"/>
            <a:chExt cx="3015" cy="2936"/>
          </a:xfrm>
          <a:solidFill>
            <a:srgbClr val="F6A27D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44" name="矩形 343"/>
          <p:cNvSpPr/>
          <p:nvPr/>
        </p:nvSpPr>
        <p:spPr>
          <a:xfrm>
            <a:off x="612629" y="3069441"/>
            <a:ext cx="4707516" cy="716267"/>
          </a:xfrm>
          <a:prstGeom prst="rect">
            <a:avLst/>
          </a:prstGeom>
          <a:solidFill>
            <a:srgbClr val="FEF9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5" name="PA_文本框 8"/>
          <p:cNvSpPr txBox="1"/>
          <p:nvPr>
            <p:custDataLst>
              <p:tags r:id="rId1"/>
            </p:custDataLst>
          </p:nvPr>
        </p:nvSpPr>
        <p:spPr>
          <a:xfrm>
            <a:off x="1140643" y="3073631"/>
            <a:ext cx="37081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4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6" name="组合 345"/>
          <p:cNvGrpSpPr/>
          <p:nvPr/>
        </p:nvGrpSpPr>
        <p:grpSpPr>
          <a:xfrm>
            <a:off x="7127259" y="1669120"/>
            <a:ext cx="2506826" cy="822305"/>
            <a:chOff x="6479726" y="1417491"/>
            <a:chExt cx="2506826" cy="822305"/>
          </a:xfrm>
        </p:grpSpPr>
        <p:sp>
          <p:nvSpPr>
            <p:cNvPr id="347" name="TextBox 32"/>
            <p:cNvSpPr txBox="1">
              <a:spLocks noChangeArrowheads="1"/>
            </p:cNvSpPr>
            <p:nvPr/>
          </p:nvSpPr>
          <p:spPr bwMode="auto">
            <a:xfrm>
              <a:off x="6479726" y="1417491"/>
              <a:ext cx="845749" cy="822305"/>
            </a:xfrm>
            <a:prstGeom prst="ellipse">
              <a:avLst/>
            </a:prstGeom>
            <a:solidFill>
              <a:srgbClr val="248C80"/>
            </a:solidFill>
            <a:ln>
              <a:noFill/>
            </a:ln>
          </p:spPr>
          <p:txBody>
            <a:bodyPr wrap="non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dirty="0">
                  <a:solidFill>
                    <a:srgbClr val="FEF9E6"/>
                  </a:solidFill>
                  <a:ea typeface="微软雅黑" panose="020B0503020204020204" pitchFamily="34" charset="-122"/>
                </a:rPr>
                <a:t>01</a:t>
              </a:r>
              <a:endParaRPr lang="zh-CN" altLang="en-US" sz="3200" dirty="0">
                <a:solidFill>
                  <a:srgbClr val="FEF9E6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48" name="矩形 347"/>
            <p:cNvSpPr/>
            <p:nvPr/>
          </p:nvSpPr>
          <p:spPr>
            <a:xfrm>
              <a:off x="7350398" y="1605533"/>
              <a:ext cx="1636154" cy="4154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2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Python</a:t>
              </a:r>
              <a:r>
                <a:rPr lang="zh-CN" altLang="en-US" sz="2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基础</a:t>
              </a:r>
              <a:endParaRPr lang="en-US" altLang="zh-CN" sz="2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0" name="组合 349"/>
          <p:cNvGrpSpPr/>
          <p:nvPr/>
        </p:nvGrpSpPr>
        <p:grpSpPr>
          <a:xfrm>
            <a:off x="7127259" y="2809709"/>
            <a:ext cx="2776130" cy="822305"/>
            <a:chOff x="6479726" y="2517018"/>
            <a:chExt cx="2776130" cy="822305"/>
          </a:xfrm>
        </p:grpSpPr>
        <p:sp>
          <p:nvSpPr>
            <p:cNvPr id="351" name="TextBox 32"/>
            <p:cNvSpPr txBox="1">
              <a:spLocks noChangeArrowheads="1"/>
            </p:cNvSpPr>
            <p:nvPr/>
          </p:nvSpPr>
          <p:spPr bwMode="auto">
            <a:xfrm>
              <a:off x="6479726" y="2517018"/>
              <a:ext cx="845749" cy="822305"/>
            </a:xfrm>
            <a:prstGeom prst="ellipse">
              <a:avLst/>
            </a:prstGeom>
            <a:solidFill>
              <a:srgbClr val="F6A27D"/>
            </a:solidFill>
            <a:ln>
              <a:noFill/>
            </a:ln>
          </p:spPr>
          <p:txBody>
            <a:bodyPr wrap="non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dirty="0">
                  <a:solidFill>
                    <a:srgbClr val="FEF9E6"/>
                  </a:solidFill>
                  <a:ea typeface="微软雅黑" panose="020B0503020204020204" pitchFamily="34" charset="-122"/>
                </a:rPr>
                <a:t>02</a:t>
              </a:r>
              <a:endParaRPr lang="zh-CN" altLang="en-US" sz="3200" dirty="0">
                <a:solidFill>
                  <a:srgbClr val="FEF9E6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52" name="矩形 351"/>
            <p:cNvSpPr/>
            <p:nvPr/>
          </p:nvSpPr>
          <p:spPr>
            <a:xfrm>
              <a:off x="7350398" y="2743597"/>
              <a:ext cx="1905458" cy="4154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2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Python</a:t>
              </a:r>
              <a:r>
                <a:rPr lang="zh-CN" altLang="en-US" sz="2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常用库</a:t>
              </a:r>
              <a:endParaRPr lang="en-US" altLang="zh-CN" sz="2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4" name="组合 353"/>
          <p:cNvGrpSpPr/>
          <p:nvPr/>
        </p:nvGrpSpPr>
        <p:grpSpPr>
          <a:xfrm>
            <a:off x="7127259" y="3986230"/>
            <a:ext cx="3314739" cy="822305"/>
            <a:chOff x="6479726" y="3611645"/>
            <a:chExt cx="3314739" cy="822305"/>
          </a:xfrm>
        </p:grpSpPr>
        <p:sp>
          <p:nvSpPr>
            <p:cNvPr id="355" name="TextBox 32"/>
            <p:cNvSpPr txBox="1">
              <a:spLocks noChangeArrowheads="1"/>
            </p:cNvSpPr>
            <p:nvPr/>
          </p:nvSpPr>
          <p:spPr bwMode="auto">
            <a:xfrm>
              <a:off x="6479726" y="3611645"/>
              <a:ext cx="845749" cy="822305"/>
            </a:xfrm>
            <a:prstGeom prst="ellipse">
              <a:avLst/>
            </a:prstGeom>
            <a:solidFill>
              <a:srgbClr val="248C80"/>
            </a:solidFill>
            <a:ln>
              <a:noFill/>
            </a:ln>
          </p:spPr>
          <p:txBody>
            <a:bodyPr wrap="none" anchor="ctr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dirty="0">
                  <a:solidFill>
                    <a:srgbClr val="FEF9E6"/>
                  </a:solidFill>
                  <a:ea typeface="微软雅黑" panose="020B0503020204020204" pitchFamily="34" charset="-122"/>
                </a:rPr>
                <a:t>03</a:t>
              </a:r>
              <a:endParaRPr lang="zh-CN" altLang="en-US" sz="3200" dirty="0">
                <a:solidFill>
                  <a:srgbClr val="FEF9E6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56" name="矩形 355"/>
            <p:cNvSpPr/>
            <p:nvPr/>
          </p:nvSpPr>
          <p:spPr>
            <a:xfrm>
              <a:off x="7350398" y="3815048"/>
              <a:ext cx="2444067" cy="41549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2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Python</a:t>
              </a:r>
              <a:r>
                <a:rPr lang="zh-CN" altLang="en-US" sz="2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机器学习库</a:t>
              </a:r>
              <a:endParaRPr lang="en-US" altLang="zh-CN" sz="2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 tmFilter="0,0; .5, 1; 1, 1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scikit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-learn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12" name="TextBox 76">
            <a:extLst>
              <a:ext uri="{FF2B5EF4-FFF2-40B4-BE49-F238E27FC236}">
                <a16:creationId xmlns:a16="http://schemas.microsoft.com/office/drawing/2014/main" id="{21478BF4-EEFE-4A15-AC14-28AF5F9DD373}"/>
              </a:ext>
            </a:extLst>
          </p:cNvPr>
          <p:cNvSpPr txBox="1"/>
          <p:nvPr/>
        </p:nvSpPr>
        <p:spPr>
          <a:xfrm>
            <a:off x="4901344" y="219018"/>
            <a:ext cx="2389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机器学习库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" name="文本框 512">
            <a:extLst>
              <a:ext uri="{FF2B5EF4-FFF2-40B4-BE49-F238E27FC236}">
                <a16:creationId xmlns:a16="http://schemas.microsoft.com/office/drawing/2014/main" id="{564454B6-1C08-49A9-A8CE-EF81116FFEAF}"/>
              </a:ext>
            </a:extLst>
          </p:cNvPr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</a:t>
            </a:r>
          </a:p>
        </p:txBody>
      </p:sp>
      <p:grpSp>
        <p:nvGrpSpPr>
          <p:cNvPr id="516" name="组合 515">
            <a:extLst>
              <a:ext uri="{FF2B5EF4-FFF2-40B4-BE49-F238E27FC236}">
                <a16:creationId xmlns:a16="http://schemas.microsoft.com/office/drawing/2014/main" id="{668600E7-D09D-4FE1-B2D1-252F4903E229}"/>
              </a:ext>
            </a:extLst>
          </p:cNvPr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517" name="直接连接符 516">
              <a:extLst>
                <a:ext uri="{FF2B5EF4-FFF2-40B4-BE49-F238E27FC236}">
                  <a16:creationId xmlns:a16="http://schemas.microsoft.com/office/drawing/2014/main" id="{E9855C39-C134-4797-838E-6571628E9114}"/>
                </a:ext>
              </a:extLst>
            </p:cNvPr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0" name="直接连接符 519">
              <a:extLst>
                <a:ext uri="{FF2B5EF4-FFF2-40B4-BE49-F238E27FC236}">
                  <a16:creationId xmlns:a16="http://schemas.microsoft.com/office/drawing/2014/main" id="{532865AF-226C-4A78-B988-99DA67317F36}"/>
                </a:ext>
              </a:extLst>
            </p:cNvPr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3" name="直接连接符 522">
              <a:extLst>
                <a:ext uri="{FF2B5EF4-FFF2-40B4-BE49-F238E27FC236}">
                  <a16:creationId xmlns:a16="http://schemas.microsoft.com/office/drawing/2014/main" id="{67F5C2FC-7720-411A-8E10-34FBA8286616}"/>
                </a:ext>
              </a:extLst>
            </p:cNvPr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8C67D50-0B36-4BC9-AB86-87F2AD74E4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498" y="1664165"/>
            <a:ext cx="97536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739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scikit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-learn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12" name="TextBox 76">
            <a:extLst>
              <a:ext uri="{FF2B5EF4-FFF2-40B4-BE49-F238E27FC236}">
                <a16:creationId xmlns:a16="http://schemas.microsoft.com/office/drawing/2014/main" id="{21478BF4-EEFE-4A15-AC14-28AF5F9DD373}"/>
              </a:ext>
            </a:extLst>
          </p:cNvPr>
          <p:cNvSpPr txBox="1"/>
          <p:nvPr/>
        </p:nvSpPr>
        <p:spPr>
          <a:xfrm>
            <a:off x="4901344" y="219018"/>
            <a:ext cx="2389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机器学习库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" name="文本框 512">
            <a:extLst>
              <a:ext uri="{FF2B5EF4-FFF2-40B4-BE49-F238E27FC236}">
                <a16:creationId xmlns:a16="http://schemas.microsoft.com/office/drawing/2014/main" id="{564454B6-1C08-49A9-A8CE-EF81116FFEAF}"/>
              </a:ext>
            </a:extLst>
          </p:cNvPr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</a:t>
            </a:r>
          </a:p>
        </p:txBody>
      </p:sp>
      <p:grpSp>
        <p:nvGrpSpPr>
          <p:cNvPr id="516" name="组合 515">
            <a:extLst>
              <a:ext uri="{FF2B5EF4-FFF2-40B4-BE49-F238E27FC236}">
                <a16:creationId xmlns:a16="http://schemas.microsoft.com/office/drawing/2014/main" id="{668600E7-D09D-4FE1-B2D1-252F4903E229}"/>
              </a:ext>
            </a:extLst>
          </p:cNvPr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517" name="直接连接符 516">
              <a:extLst>
                <a:ext uri="{FF2B5EF4-FFF2-40B4-BE49-F238E27FC236}">
                  <a16:creationId xmlns:a16="http://schemas.microsoft.com/office/drawing/2014/main" id="{E9855C39-C134-4797-838E-6571628E9114}"/>
                </a:ext>
              </a:extLst>
            </p:cNvPr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0" name="直接连接符 519">
              <a:extLst>
                <a:ext uri="{FF2B5EF4-FFF2-40B4-BE49-F238E27FC236}">
                  <a16:creationId xmlns:a16="http://schemas.microsoft.com/office/drawing/2014/main" id="{532865AF-226C-4A78-B988-99DA67317F36}"/>
                </a:ext>
              </a:extLst>
            </p:cNvPr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3" name="直接连接符 522">
              <a:extLst>
                <a:ext uri="{FF2B5EF4-FFF2-40B4-BE49-F238E27FC236}">
                  <a16:creationId xmlns:a16="http://schemas.microsoft.com/office/drawing/2014/main" id="{67F5C2FC-7720-411A-8E10-34FBA8286616}"/>
                </a:ext>
              </a:extLst>
            </p:cNvPr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273F290-F0BE-4E07-9A50-01D41722E1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901" y="1770239"/>
            <a:ext cx="6301136" cy="472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50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scikit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-learn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12" name="TextBox 76">
            <a:extLst>
              <a:ext uri="{FF2B5EF4-FFF2-40B4-BE49-F238E27FC236}">
                <a16:creationId xmlns:a16="http://schemas.microsoft.com/office/drawing/2014/main" id="{21478BF4-EEFE-4A15-AC14-28AF5F9DD373}"/>
              </a:ext>
            </a:extLst>
          </p:cNvPr>
          <p:cNvSpPr txBox="1"/>
          <p:nvPr/>
        </p:nvSpPr>
        <p:spPr>
          <a:xfrm>
            <a:off x="4901344" y="219018"/>
            <a:ext cx="2389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机器学习库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" name="文本框 512">
            <a:extLst>
              <a:ext uri="{FF2B5EF4-FFF2-40B4-BE49-F238E27FC236}">
                <a16:creationId xmlns:a16="http://schemas.microsoft.com/office/drawing/2014/main" id="{564454B6-1C08-49A9-A8CE-EF81116FFEAF}"/>
              </a:ext>
            </a:extLst>
          </p:cNvPr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</a:t>
            </a:r>
          </a:p>
        </p:txBody>
      </p:sp>
      <p:grpSp>
        <p:nvGrpSpPr>
          <p:cNvPr id="516" name="组合 515">
            <a:extLst>
              <a:ext uri="{FF2B5EF4-FFF2-40B4-BE49-F238E27FC236}">
                <a16:creationId xmlns:a16="http://schemas.microsoft.com/office/drawing/2014/main" id="{668600E7-D09D-4FE1-B2D1-252F4903E229}"/>
              </a:ext>
            </a:extLst>
          </p:cNvPr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517" name="直接连接符 516">
              <a:extLst>
                <a:ext uri="{FF2B5EF4-FFF2-40B4-BE49-F238E27FC236}">
                  <a16:creationId xmlns:a16="http://schemas.microsoft.com/office/drawing/2014/main" id="{E9855C39-C134-4797-838E-6571628E9114}"/>
                </a:ext>
              </a:extLst>
            </p:cNvPr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0" name="直接连接符 519">
              <a:extLst>
                <a:ext uri="{FF2B5EF4-FFF2-40B4-BE49-F238E27FC236}">
                  <a16:creationId xmlns:a16="http://schemas.microsoft.com/office/drawing/2014/main" id="{532865AF-226C-4A78-B988-99DA67317F36}"/>
                </a:ext>
              </a:extLst>
            </p:cNvPr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3" name="直接连接符 522">
              <a:extLst>
                <a:ext uri="{FF2B5EF4-FFF2-40B4-BE49-F238E27FC236}">
                  <a16:creationId xmlns:a16="http://schemas.microsoft.com/office/drawing/2014/main" id="{67F5C2FC-7720-411A-8E10-34FBA8286616}"/>
                </a:ext>
              </a:extLst>
            </p:cNvPr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BC06368F-01CA-4EC1-813B-B4E3956F09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045" y="1697566"/>
            <a:ext cx="6511612" cy="488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15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8414535" y="-68651"/>
            <a:ext cx="7183526" cy="6995302"/>
            <a:chOff x="2410" y="593"/>
            <a:chExt cx="3015" cy="2936"/>
          </a:xfrm>
          <a:solidFill>
            <a:srgbClr val="248C80"/>
          </a:solidFill>
        </p:grpSpPr>
        <p:sp>
          <p:nvSpPr>
            <p:cNvPr id="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72" name="PA_文本框 8"/>
          <p:cNvSpPr txBox="1"/>
          <p:nvPr>
            <p:custDataLst>
              <p:tags r:id="rId1"/>
            </p:custDataLst>
          </p:nvPr>
        </p:nvSpPr>
        <p:spPr>
          <a:xfrm>
            <a:off x="905195" y="2506342"/>
            <a:ext cx="45269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</a:p>
          <a:p>
            <a:r>
              <a:rPr lang="en-US" altLang="zh-CN" sz="3600" b="1" dirty="0">
                <a:solidFill>
                  <a:srgbClr val="248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3600" b="1" dirty="0">
                <a:solidFill>
                  <a:srgbClr val="248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工程师讲座</a:t>
            </a:r>
          </a:p>
          <a:p>
            <a:endParaRPr lang="en-US" altLang="zh-CN" sz="3600" b="1" dirty="0">
              <a:solidFill>
                <a:srgbClr val="248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6" name="图片 175">
            <a:extLst>
              <a:ext uri="{FF2B5EF4-FFF2-40B4-BE49-F238E27FC236}">
                <a16:creationId xmlns:a16="http://schemas.microsoft.com/office/drawing/2014/main" id="{1C789F99-B120-4AE8-9CC2-D4A24083C72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0" y="19765"/>
            <a:ext cx="2228377" cy="64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30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1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" name="Group 4"/>
          <p:cNvGrpSpPr>
            <a:grpSpLocks noChangeAspect="1"/>
          </p:cNvGrpSpPr>
          <p:nvPr/>
        </p:nvGrpSpPr>
        <p:grpSpPr bwMode="auto">
          <a:xfrm>
            <a:off x="9742781" y="1043957"/>
            <a:ext cx="4898437" cy="4770086"/>
            <a:chOff x="2410" y="593"/>
            <a:chExt cx="3015" cy="2936"/>
          </a:xfrm>
          <a:solidFill>
            <a:srgbClr val="248C80"/>
          </a:solidFill>
        </p:grpSpPr>
        <p:sp>
          <p:nvSpPr>
            <p:cNvPr id="363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30" name="Group 4"/>
          <p:cNvGrpSpPr>
            <a:grpSpLocks noChangeAspect="1"/>
          </p:cNvGrpSpPr>
          <p:nvPr/>
        </p:nvGrpSpPr>
        <p:grpSpPr bwMode="auto">
          <a:xfrm>
            <a:off x="-2449219" y="1043957"/>
            <a:ext cx="4898437" cy="4770086"/>
            <a:chOff x="2410" y="593"/>
            <a:chExt cx="3015" cy="2936"/>
          </a:xfrm>
          <a:solidFill>
            <a:srgbClr val="248C80"/>
          </a:solidFill>
        </p:grpSpPr>
        <p:sp>
          <p:nvSpPr>
            <p:cNvPr id="531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8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6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7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8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9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0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1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2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3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4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5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6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7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8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9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0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1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2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3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4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5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6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7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8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9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0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1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2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3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4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5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6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7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8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9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0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1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2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3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4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5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6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7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8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9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0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1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2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3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4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5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6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7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8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9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0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1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2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3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4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5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6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7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8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9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0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1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2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3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4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5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6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7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8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9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0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1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2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3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4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5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6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7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8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9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0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1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2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3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4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5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6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7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8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9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0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1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2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3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4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5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6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7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8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9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0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1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2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3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4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5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6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7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8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9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0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1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2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3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4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5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6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7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8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9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0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1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2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3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4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5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6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7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98" name="矩形 697"/>
          <p:cNvSpPr/>
          <p:nvPr/>
        </p:nvSpPr>
        <p:spPr>
          <a:xfrm>
            <a:off x="5041573" y="3597932"/>
            <a:ext cx="211731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0" name="矩形 699"/>
          <p:cNvSpPr/>
          <p:nvPr/>
        </p:nvSpPr>
        <p:spPr>
          <a:xfrm>
            <a:off x="4689392" y="2820071"/>
            <a:ext cx="2821671" cy="7694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4400" b="1" dirty="0">
                <a:solidFill>
                  <a:srgbClr val="248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 / 01</a:t>
            </a:r>
          </a:p>
        </p:txBody>
      </p:sp>
      <p:sp>
        <p:nvSpPr>
          <p:cNvPr id="341" name="文本框 340">
            <a:extLst>
              <a:ext uri="{FF2B5EF4-FFF2-40B4-BE49-F238E27FC236}">
                <a16:creationId xmlns:a16="http://schemas.microsoft.com/office/drawing/2014/main" id="{F0F6A0EA-CDB9-4F2F-85E1-0EC53DA1842B}"/>
              </a:ext>
            </a:extLst>
          </p:cNvPr>
          <p:cNvSpPr txBox="1"/>
          <p:nvPr/>
        </p:nvSpPr>
        <p:spPr>
          <a:xfrm>
            <a:off x="2884968" y="4096747"/>
            <a:ext cx="6430520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5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5000" fill="hold"/>
                                        <p:tgtEl>
                                          <p:spTgt spid="5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1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 tmFilter="0,0; .5, 1; 1, 1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8" grpId="0"/>
      <p:bldP spid="700" grpId="0"/>
      <p:bldP spid="3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14" name="TextBox 76"/>
          <p:cNvSpPr txBox="1"/>
          <p:nvPr/>
        </p:nvSpPr>
        <p:spPr>
          <a:xfrm>
            <a:off x="5286066" y="219018"/>
            <a:ext cx="1619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5" name="文本框 514"/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PROBABLITY TEHORY</a:t>
            </a:r>
          </a:p>
        </p:txBody>
      </p:sp>
      <p:grpSp>
        <p:nvGrpSpPr>
          <p:cNvPr id="521" name="组合 520"/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直接连接符 517"/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直接连接符 518"/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</a:t>
            </a:r>
          </a:p>
        </p:txBody>
      </p:sp>
      <p:sp>
        <p:nvSpPr>
          <p:cNvPr id="520" name="矩形 519">
            <a:extLst>
              <a:ext uri="{FF2B5EF4-FFF2-40B4-BE49-F238E27FC236}">
                <a16:creationId xmlns:a16="http://schemas.microsoft.com/office/drawing/2014/main" id="{E2B77C21-4DB8-4A4B-9229-7BFBF054F56B}"/>
              </a:ext>
            </a:extLst>
          </p:cNvPr>
          <p:cNvSpPr/>
          <p:nvPr/>
        </p:nvSpPr>
        <p:spPr>
          <a:xfrm>
            <a:off x="808191" y="2140391"/>
            <a:ext cx="29821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Python3.x</a:t>
            </a:r>
            <a:endParaRPr lang="en-US" altLang="zh-CN" sz="4000" i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2" name="矩形 521">
            <a:extLst>
              <a:ext uri="{FF2B5EF4-FFF2-40B4-BE49-F238E27FC236}">
                <a16:creationId xmlns:a16="http://schemas.microsoft.com/office/drawing/2014/main" id="{255C1030-21CC-405B-A096-E6F0365B189E}"/>
              </a:ext>
            </a:extLst>
          </p:cNvPr>
          <p:cNvSpPr/>
          <p:nvPr/>
        </p:nvSpPr>
        <p:spPr>
          <a:xfrm>
            <a:off x="4066735" y="2140391"/>
            <a:ext cx="69020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在几乎所有库函数都支持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Python3.x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的情况下，实在没有理由去推荐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Python2.7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。</a:t>
            </a:r>
            <a:endParaRPr lang="en-US" altLang="zh-CN" sz="2000" i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8" name="矩形 527">
            <a:extLst>
              <a:ext uri="{FF2B5EF4-FFF2-40B4-BE49-F238E27FC236}">
                <a16:creationId xmlns:a16="http://schemas.microsoft.com/office/drawing/2014/main" id="{9643C846-B5B1-4549-A536-080596257ED8}"/>
              </a:ext>
            </a:extLst>
          </p:cNvPr>
          <p:cNvSpPr/>
          <p:nvPr/>
        </p:nvSpPr>
        <p:spPr>
          <a:xfrm>
            <a:off x="4040033" y="3816927"/>
            <a:ext cx="660764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集成了很多基础的库，使用起来较为方便。集成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conda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包管理工具。</a:t>
            </a:r>
            <a:endParaRPr lang="en-US" altLang="zh-CN" sz="2000" i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形 3">
            <a:extLst>
              <a:ext uri="{FF2B5EF4-FFF2-40B4-BE49-F238E27FC236}">
                <a16:creationId xmlns:a16="http://schemas.microsoft.com/office/drawing/2014/main" id="{2CFFAE56-ACF6-4A1F-82A4-968DA51894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435" y="3892095"/>
            <a:ext cx="3030791" cy="5575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 tmFilter="0,0; .5, 1; 1, 1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 tmFilter="0,0; .5, 1; 1, 1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0" grpId="0"/>
      <p:bldP spid="522" grpId="0"/>
      <p:bldP spid="5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14" name="TextBox 76"/>
          <p:cNvSpPr txBox="1"/>
          <p:nvPr/>
        </p:nvSpPr>
        <p:spPr>
          <a:xfrm>
            <a:off x="5286066" y="219018"/>
            <a:ext cx="1619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5" name="文本框 514"/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PROBABLITY TEHORY</a:t>
            </a:r>
          </a:p>
        </p:txBody>
      </p:sp>
      <p:grpSp>
        <p:nvGrpSpPr>
          <p:cNvPr id="521" name="组合 520"/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直接连接符 517"/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直接连接符 518"/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</a:p>
        </p:txBody>
      </p:sp>
      <p:sp>
        <p:nvSpPr>
          <p:cNvPr id="512" name="矩形 511">
            <a:extLst>
              <a:ext uri="{FF2B5EF4-FFF2-40B4-BE49-F238E27FC236}">
                <a16:creationId xmlns:a16="http://schemas.microsoft.com/office/drawing/2014/main" id="{FC53C4F8-349A-49AA-9434-4AACDB5BBF36}"/>
              </a:ext>
            </a:extLst>
          </p:cNvPr>
          <p:cNvSpPr/>
          <p:nvPr/>
        </p:nvSpPr>
        <p:spPr>
          <a:xfrm>
            <a:off x="2752576" y="2863062"/>
            <a:ext cx="69020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Python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与常用的面向对象的语言并无不同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Cambria Math" panose="02040503050406030204" pitchFamily="18" charset="0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唯一可见的不同在于区分域的方式在于文本所在的缩进位置。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912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14" name="TextBox 76"/>
          <p:cNvSpPr txBox="1"/>
          <p:nvPr/>
        </p:nvSpPr>
        <p:spPr>
          <a:xfrm>
            <a:off x="5286066" y="219018"/>
            <a:ext cx="1619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5" name="文本框 514"/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PROBABLITY TEHORY</a:t>
            </a:r>
          </a:p>
        </p:txBody>
      </p:sp>
      <p:grpSp>
        <p:nvGrpSpPr>
          <p:cNvPr id="521" name="组合 520"/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直接连接符 517"/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直接连接符 518"/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</a:p>
        </p:txBody>
      </p:sp>
      <p:sp>
        <p:nvSpPr>
          <p:cNvPr id="513" name="矩形 512">
            <a:extLst>
              <a:ext uri="{FF2B5EF4-FFF2-40B4-BE49-F238E27FC236}">
                <a16:creationId xmlns:a16="http://schemas.microsoft.com/office/drawing/2014/main" id="{50C9247D-24CB-41CE-B967-4BE94BC22542}"/>
              </a:ext>
            </a:extLst>
          </p:cNvPr>
          <p:cNvSpPr/>
          <p:nvPr/>
        </p:nvSpPr>
        <p:spPr>
          <a:xfrm>
            <a:off x="492636" y="1930536"/>
            <a:ext cx="241216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元组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6" name="矩形 515">
            <a:extLst>
              <a:ext uri="{FF2B5EF4-FFF2-40B4-BE49-F238E27FC236}">
                <a16:creationId xmlns:a16="http://schemas.microsoft.com/office/drawing/2014/main" id="{B7BCA84D-8D3D-4D18-8D42-10C33F3530A4}"/>
              </a:ext>
            </a:extLst>
          </p:cNvPr>
          <p:cNvSpPr/>
          <p:nvPr/>
        </p:nvSpPr>
        <p:spPr>
          <a:xfrm>
            <a:off x="495209" y="2857018"/>
            <a:ext cx="241216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列表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7" name="矩形 516">
            <a:extLst>
              <a:ext uri="{FF2B5EF4-FFF2-40B4-BE49-F238E27FC236}">
                <a16:creationId xmlns:a16="http://schemas.microsoft.com/office/drawing/2014/main" id="{C9EDA803-A3DC-4A8C-A72D-D2B3FFDAC0E7}"/>
              </a:ext>
            </a:extLst>
          </p:cNvPr>
          <p:cNvSpPr/>
          <p:nvPr/>
        </p:nvSpPr>
        <p:spPr>
          <a:xfrm>
            <a:off x="443865" y="3804880"/>
            <a:ext cx="241216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字典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0751F2A-6D39-4719-B873-55C87A8507A9}"/>
              </a:ext>
            </a:extLst>
          </p:cNvPr>
          <p:cNvSpPr/>
          <p:nvPr/>
        </p:nvSpPr>
        <p:spPr>
          <a:xfrm>
            <a:off x="2904797" y="1992091"/>
            <a:ext cx="7009486" cy="584775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pl-PL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my_trup = </a:t>
            </a:r>
            <a:r>
              <a:rPr lang="pl-PL" altLang="zh-CN" sz="3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pl-PL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pl-PL" altLang="zh-CN" sz="3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pl-PL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pl-PL" altLang="zh-CN" sz="32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endParaRPr lang="pl-PL" altLang="zh-CN" sz="3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C8887E2-54A3-4C63-BDAF-FF2F788D1FB8}"/>
              </a:ext>
            </a:extLst>
          </p:cNvPr>
          <p:cNvSpPr/>
          <p:nvPr/>
        </p:nvSpPr>
        <p:spPr>
          <a:xfrm>
            <a:off x="2934138" y="2922179"/>
            <a:ext cx="7009486" cy="584775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altLang="zh-CN" sz="3200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 = [</a:t>
            </a:r>
            <a:r>
              <a:rPr lang="en-US" altLang="zh-CN" sz="3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3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32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  <a:endParaRPr lang="en-US" altLang="zh-CN" sz="3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8797152-156F-4353-9093-3B072D75CBB2}"/>
              </a:ext>
            </a:extLst>
          </p:cNvPr>
          <p:cNvSpPr/>
          <p:nvPr/>
        </p:nvSpPr>
        <p:spPr>
          <a:xfrm>
            <a:off x="2926491" y="3925669"/>
            <a:ext cx="7191392" cy="584775"/>
          </a:xfrm>
          <a:prstGeom prst="rect">
            <a:avLst/>
          </a:prstGeom>
          <a:solidFill>
            <a:srgbClr val="002060"/>
          </a:solidFill>
        </p:spPr>
        <p:txBody>
          <a:bodyPr wrap="none">
            <a:spAutoFit/>
          </a:bodyPr>
          <a:lstStyle/>
          <a:p>
            <a:r>
              <a:rPr lang="en-US" altLang="zh-CN" sz="3200" dirty="0" err="1">
                <a:solidFill>
                  <a:srgbClr val="D4D4D4"/>
                </a:solidFill>
                <a:latin typeface="Consolas" panose="020B0609020204030204" pitchFamily="49" charset="0"/>
              </a:rPr>
              <a:t>my_dict</a:t>
            </a:r>
            <a:r>
              <a:rPr lang="en-US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 = {</a:t>
            </a:r>
            <a:r>
              <a:rPr lang="en-US" altLang="zh-CN" sz="3200" dirty="0">
                <a:solidFill>
                  <a:srgbClr val="CE9178"/>
                </a:solidFill>
                <a:latin typeface="Consolas" panose="020B0609020204030204" pitchFamily="49" charset="0"/>
              </a:rPr>
              <a:t>"a"</a:t>
            </a:r>
            <a:r>
              <a:rPr lang="en-US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altLang="zh-CN" sz="3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3200" dirty="0">
                <a:solidFill>
                  <a:srgbClr val="CE9178"/>
                </a:solidFill>
                <a:latin typeface="Consolas" panose="020B0609020204030204" pitchFamily="49" charset="0"/>
              </a:rPr>
              <a:t>"b"</a:t>
            </a:r>
            <a:r>
              <a:rPr lang="en-US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altLang="zh-CN" sz="32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3200" dirty="0">
                <a:solidFill>
                  <a:srgbClr val="CE9178"/>
                </a:solidFill>
                <a:latin typeface="Consolas" panose="020B0609020204030204" pitchFamily="49" charset="0"/>
              </a:rPr>
              <a:t>"c"</a:t>
            </a:r>
            <a:r>
              <a:rPr lang="en-US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altLang="zh-CN" sz="32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zh-CN" sz="32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CN" sz="3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20" name="矩形 519">
            <a:extLst>
              <a:ext uri="{FF2B5EF4-FFF2-40B4-BE49-F238E27FC236}">
                <a16:creationId xmlns:a16="http://schemas.microsoft.com/office/drawing/2014/main" id="{2CC26621-32EF-451E-AE43-5983ECB333F9}"/>
              </a:ext>
            </a:extLst>
          </p:cNvPr>
          <p:cNvSpPr/>
          <p:nvPr/>
        </p:nvSpPr>
        <p:spPr>
          <a:xfrm>
            <a:off x="4716037" y="4800302"/>
            <a:ext cx="241216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元组是不可改变的</a:t>
            </a:r>
            <a:endParaRPr lang="en-US" altLang="zh-CN" sz="4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069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 tmFilter="0,0; .5, 1; 1, 1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 tmFilter="0,0; .5, 1; 1, 1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 tmFilter="0,0; .5, 1; 1, 1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" grpId="0"/>
      <p:bldP spid="516" grpId="0"/>
      <p:bldP spid="517" grpId="0"/>
      <p:bldP spid="5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14" name="TextBox 76"/>
          <p:cNvSpPr txBox="1"/>
          <p:nvPr/>
        </p:nvSpPr>
        <p:spPr>
          <a:xfrm>
            <a:off x="5286066" y="219018"/>
            <a:ext cx="1619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5" name="文本框 514"/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PROBABLITY TEHORY</a:t>
            </a:r>
          </a:p>
        </p:txBody>
      </p:sp>
      <p:grpSp>
        <p:nvGrpSpPr>
          <p:cNvPr id="521" name="组合 520"/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直接连接符 517"/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直接连接符 518"/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</a:p>
        </p:txBody>
      </p:sp>
      <p:sp>
        <p:nvSpPr>
          <p:cNvPr id="512" name="矩形 511">
            <a:extLst>
              <a:ext uri="{FF2B5EF4-FFF2-40B4-BE49-F238E27FC236}">
                <a16:creationId xmlns:a16="http://schemas.microsoft.com/office/drawing/2014/main" id="{FC53C4F8-349A-49AA-9434-4AACDB5BBF36}"/>
              </a:ext>
            </a:extLst>
          </p:cNvPr>
          <p:cNvSpPr/>
          <p:nvPr/>
        </p:nvSpPr>
        <p:spPr>
          <a:xfrm>
            <a:off x="2885111" y="1697566"/>
            <a:ext cx="69020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循环：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Cambria Math" panose="02040503050406030204" pitchFamily="18" charset="0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3147B78-06BF-4BCE-9728-B7B3097F05EE}"/>
              </a:ext>
            </a:extLst>
          </p:cNvPr>
          <p:cNvSpPr/>
          <p:nvPr/>
        </p:nvSpPr>
        <p:spPr>
          <a:xfrm>
            <a:off x="3180534" y="2235984"/>
            <a:ext cx="6096000" cy="2031325"/>
          </a:xfrm>
          <a:prstGeom prst="rect">
            <a:avLst/>
          </a:prstGeom>
          <a:solidFill>
            <a:srgbClr val="002060"/>
          </a:solidFill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CN" dirty="0" err="1">
                <a:solidFill>
                  <a:srgbClr val="CE9178"/>
                </a:solidFill>
                <a:latin typeface="Consolas" panose="020B0609020204030204" pitchFamily="49" charset="0"/>
              </a:rPr>
              <a:t>a"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CE9178"/>
                </a:solidFill>
                <a:latin typeface="Consolas" panose="020B0609020204030204" pitchFamily="49" charset="0"/>
              </a:rPr>
              <a:t>"b"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CE9178"/>
                </a:solidFill>
                <a:latin typeface="Consolas" panose="020B0609020204030204" pitchFamily="49" charset="0"/>
              </a:rPr>
              <a:t>"c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608B4E"/>
                </a:solidFill>
                <a:latin typeface="Consolas" panose="020B0609020204030204" pitchFamily="49" charset="0"/>
              </a:rPr>
              <a:t>#example1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   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608B4E"/>
                </a:solidFill>
                <a:latin typeface="Consolas" panose="020B0609020204030204" pitchFamily="49" charset="0"/>
              </a:rPr>
              <a:t>#example2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6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itr_idx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DCDCAA"/>
                </a:solidFill>
                <a:latin typeface="Consolas" panose="020B0609020204030204" pitchFamily="49" charset="0"/>
              </a:rPr>
              <a:t>range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CDCAA"/>
                </a:solidFill>
                <a:latin typeface="Consolas" panose="020B0609020204030204" pitchFamily="49" charset="0"/>
              </a:rPr>
              <a:t>len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)):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7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   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itr_idx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]) 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41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14" name="TextBox 76"/>
          <p:cNvSpPr txBox="1"/>
          <p:nvPr/>
        </p:nvSpPr>
        <p:spPr>
          <a:xfrm>
            <a:off x="5286066" y="219018"/>
            <a:ext cx="1619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5" name="文本框 514"/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PROBABLITY TEHORY</a:t>
            </a:r>
          </a:p>
        </p:txBody>
      </p:sp>
      <p:grpSp>
        <p:nvGrpSpPr>
          <p:cNvPr id="521" name="组合 520"/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直接连接符 517"/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直接连接符 518"/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</a:p>
        </p:txBody>
      </p:sp>
      <p:sp>
        <p:nvSpPr>
          <p:cNvPr id="512" name="矩形 511">
            <a:extLst>
              <a:ext uri="{FF2B5EF4-FFF2-40B4-BE49-F238E27FC236}">
                <a16:creationId xmlns:a16="http://schemas.microsoft.com/office/drawing/2014/main" id="{FC53C4F8-349A-49AA-9434-4AACDB5BBF36}"/>
              </a:ext>
            </a:extLst>
          </p:cNvPr>
          <p:cNvSpPr/>
          <p:nvPr/>
        </p:nvSpPr>
        <p:spPr>
          <a:xfrm>
            <a:off x="2885111" y="1697566"/>
            <a:ext cx="69020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循环：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Cambria Math" panose="02040503050406030204" pitchFamily="18" charset="0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3147B78-06BF-4BCE-9728-B7B3097F05EE}"/>
              </a:ext>
            </a:extLst>
          </p:cNvPr>
          <p:cNvSpPr/>
          <p:nvPr/>
        </p:nvSpPr>
        <p:spPr>
          <a:xfrm>
            <a:off x="3180534" y="2235984"/>
            <a:ext cx="6096000" cy="2031325"/>
          </a:xfrm>
          <a:prstGeom prst="rect">
            <a:avLst/>
          </a:prstGeom>
          <a:solidFill>
            <a:srgbClr val="002060"/>
          </a:solidFill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CN" dirty="0" err="1">
                <a:solidFill>
                  <a:srgbClr val="CE9178"/>
                </a:solidFill>
                <a:latin typeface="Consolas" panose="020B0609020204030204" pitchFamily="49" charset="0"/>
              </a:rPr>
              <a:t>a"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CE9178"/>
                </a:solidFill>
                <a:latin typeface="Consolas" panose="020B0609020204030204" pitchFamily="49" charset="0"/>
              </a:rPr>
              <a:t>"b"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CE9178"/>
                </a:solidFill>
                <a:latin typeface="Consolas" panose="020B0609020204030204" pitchFamily="49" charset="0"/>
              </a:rPr>
              <a:t>"c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608B4E"/>
                </a:solidFill>
                <a:latin typeface="Consolas" panose="020B0609020204030204" pitchFamily="49" charset="0"/>
              </a:rPr>
              <a:t>#example1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   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608B4E"/>
                </a:solidFill>
                <a:latin typeface="Consolas" panose="020B0609020204030204" pitchFamily="49" charset="0"/>
              </a:rPr>
              <a:t>#example2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6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itr_idx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DCDCAA"/>
                </a:solidFill>
                <a:latin typeface="Consolas" panose="020B0609020204030204" pitchFamily="49" charset="0"/>
              </a:rPr>
              <a:t>range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CDCAA"/>
                </a:solidFill>
                <a:latin typeface="Consolas" panose="020B0609020204030204" pitchFamily="49" charset="0"/>
              </a:rPr>
              <a:t>len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)):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7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   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itr_idx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]) 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84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4"/>
          <p:cNvGrpSpPr>
            <a:grpSpLocks noChangeAspect="1"/>
          </p:cNvGrpSpPr>
          <p:nvPr/>
        </p:nvGrpSpPr>
        <p:grpSpPr bwMode="auto">
          <a:xfrm>
            <a:off x="-470501" y="-575689"/>
            <a:ext cx="1552035" cy="1511368"/>
            <a:chOff x="2410" y="593"/>
            <a:chExt cx="3015" cy="2936"/>
          </a:xfrm>
          <a:solidFill>
            <a:srgbClr val="248C80"/>
          </a:solidFill>
        </p:grpSpPr>
        <p:sp>
          <p:nvSpPr>
            <p:cNvPr id="177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4" name="Group 4"/>
          <p:cNvGrpSpPr>
            <a:grpSpLocks noChangeAspect="1"/>
          </p:cNvGrpSpPr>
          <p:nvPr/>
        </p:nvGrpSpPr>
        <p:grpSpPr bwMode="auto">
          <a:xfrm>
            <a:off x="10942111" y="5612689"/>
            <a:ext cx="2236319" cy="2177722"/>
            <a:chOff x="2410" y="593"/>
            <a:chExt cx="3015" cy="2936"/>
          </a:xfrm>
          <a:solidFill>
            <a:srgbClr val="F6A27D"/>
          </a:solidFill>
        </p:grpSpPr>
        <p:sp>
          <p:nvSpPr>
            <p:cNvPr id="345" name="Freeform 5"/>
            <p:cNvSpPr/>
            <p:nvPr/>
          </p:nvSpPr>
          <p:spPr bwMode="auto">
            <a:xfrm>
              <a:off x="5079" y="1202"/>
              <a:ext cx="66" cy="509"/>
            </a:xfrm>
            <a:custGeom>
              <a:avLst/>
              <a:gdLst>
                <a:gd name="T0" fmla="*/ 0 w 66"/>
                <a:gd name="T1" fmla="*/ 9 h 509"/>
                <a:gd name="T2" fmla="*/ 54 w 66"/>
                <a:gd name="T3" fmla="*/ 509 h 509"/>
                <a:gd name="T4" fmla="*/ 66 w 66"/>
                <a:gd name="T5" fmla="*/ 509 h 509"/>
                <a:gd name="T6" fmla="*/ 9 w 66"/>
                <a:gd name="T7" fmla="*/ 0 h 509"/>
                <a:gd name="T8" fmla="*/ 0 w 66"/>
                <a:gd name="T9" fmla="*/ 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509">
                  <a:moveTo>
                    <a:pt x="0" y="9"/>
                  </a:moveTo>
                  <a:lnTo>
                    <a:pt x="54" y="509"/>
                  </a:lnTo>
                  <a:lnTo>
                    <a:pt x="66" y="509"/>
                  </a:lnTo>
                  <a:lnTo>
                    <a:pt x="9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6"/>
            <p:cNvSpPr/>
            <p:nvPr/>
          </p:nvSpPr>
          <p:spPr bwMode="auto">
            <a:xfrm>
              <a:off x="5079" y="1195"/>
              <a:ext cx="303" cy="854"/>
            </a:xfrm>
            <a:custGeom>
              <a:avLst/>
              <a:gdLst>
                <a:gd name="T0" fmla="*/ 14 w 303"/>
                <a:gd name="T1" fmla="*/ 0 h 854"/>
                <a:gd name="T2" fmla="*/ 303 w 303"/>
                <a:gd name="T3" fmla="*/ 854 h 854"/>
                <a:gd name="T4" fmla="*/ 287 w 303"/>
                <a:gd name="T5" fmla="*/ 854 h 854"/>
                <a:gd name="T6" fmla="*/ 0 w 303"/>
                <a:gd name="T7" fmla="*/ 11 h 854"/>
                <a:gd name="T8" fmla="*/ 14 w 303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854">
                  <a:moveTo>
                    <a:pt x="14" y="0"/>
                  </a:moveTo>
                  <a:lnTo>
                    <a:pt x="303" y="854"/>
                  </a:lnTo>
                  <a:lnTo>
                    <a:pt x="287" y="854"/>
                  </a:lnTo>
                  <a:lnTo>
                    <a:pt x="0" y="11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7"/>
            <p:cNvSpPr/>
            <p:nvPr/>
          </p:nvSpPr>
          <p:spPr bwMode="auto">
            <a:xfrm>
              <a:off x="5074" y="1202"/>
              <a:ext cx="12" cy="345"/>
            </a:xfrm>
            <a:custGeom>
              <a:avLst/>
              <a:gdLst>
                <a:gd name="T0" fmla="*/ 0 w 12"/>
                <a:gd name="T1" fmla="*/ 0 h 345"/>
                <a:gd name="T2" fmla="*/ 0 w 12"/>
                <a:gd name="T3" fmla="*/ 345 h 345"/>
                <a:gd name="T4" fmla="*/ 12 w 12"/>
                <a:gd name="T5" fmla="*/ 345 h 345"/>
                <a:gd name="T6" fmla="*/ 12 w 12"/>
                <a:gd name="T7" fmla="*/ 12 h 345"/>
                <a:gd name="T8" fmla="*/ 0 w 12"/>
                <a:gd name="T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45">
                  <a:moveTo>
                    <a:pt x="0" y="0"/>
                  </a:moveTo>
                  <a:lnTo>
                    <a:pt x="0" y="345"/>
                  </a:lnTo>
                  <a:lnTo>
                    <a:pt x="12" y="345"/>
                  </a:lnTo>
                  <a:lnTo>
                    <a:pt x="12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Rectangle 8"/>
            <p:cNvSpPr>
              <a:spLocks noChangeArrowheads="1"/>
            </p:cNvSpPr>
            <p:nvPr/>
          </p:nvSpPr>
          <p:spPr bwMode="auto">
            <a:xfrm>
              <a:off x="3658" y="3501"/>
              <a:ext cx="647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9"/>
            <p:cNvSpPr/>
            <p:nvPr/>
          </p:nvSpPr>
          <p:spPr bwMode="auto">
            <a:xfrm>
              <a:off x="3488" y="3446"/>
              <a:ext cx="118" cy="48"/>
            </a:xfrm>
            <a:custGeom>
              <a:avLst/>
              <a:gdLst>
                <a:gd name="T0" fmla="*/ 0 w 118"/>
                <a:gd name="T1" fmla="*/ 10 h 48"/>
                <a:gd name="T2" fmla="*/ 111 w 118"/>
                <a:gd name="T3" fmla="*/ 48 h 48"/>
                <a:gd name="T4" fmla="*/ 118 w 118"/>
                <a:gd name="T5" fmla="*/ 36 h 48"/>
                <a:gd name="T6" fmla="*/ 14 w 118"/>
                <a:gd name="T7" fmla="*/ 0 h 48"/>
                <a:gd name="T8" fmla="*/ 0 w 118"/>
                <a:gd name="T9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48">
                  <a:moveTo>
                    <a:pt x="0" y="10"/>
                  </a:moveTo>
                  <a:lnTo>
                    <a:pt x="111" y="48"/>
                  </a:lnTo>
                  <a:lnTo>
                    <a:pt x="118" y="36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0"/>
            <p:cNvSpPr/>
            <p:nvPr/>
          </p:nvSpPr>
          <p:spPr bwMode="auto">
            <a:xfrm>
              <a:off x="2830" y="1026"/>
              <a:ext cx="30" cy="256"/>
            </a:xfrm>
            <a:custGeom>
              <a:avLst/>
              <a:gdLst>
                <a:gd name="T0" fmla="*/ 30 w 30"/>
                <a:gd name="T1" fmla="*/ 0 h 256"/>
                <a:gd name="T2" fmla="*/ 9 w 30"/>
                <a:gd name="T3" fmla="*/ 256 h 256"/>
                <a:gd name="T4" fmla="*/ 0 w 30"/>
                <a:gd name="T5" fmla="*/ 256 h 256"/>
                <a:gd name="T6" fmla="*/ 26 w 30"/>
                <a:gd name="T7" fmla="*/ 0 h 256"/>
                <a:gd name="T8" fmla="*/ 30 w 30"/>
                <a:gd name="T9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6">
                  <a:moveTo>
                    <a:pt x="30" y="0"/>
                  </a:moveTo>
                  <a:lnTo>
                    <a:pt x="9" y="256"/>
                  </a:lnTo>
                  <a:lnTo>
                    <a:pt x="0" y="256"/>
                  </a:lnTo>
                  <a:lnTo>
                    <a:pt x="26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1"/>
            <p:cNvSpPr/>
            <p:nvPr/>
          </p:nvSpPr>
          <p:spPr bwMode="auto">
            <a:xfrm>
              <a:off x="2841" y="773"/>
              <a:ext cx="604" cy="519"/>
            </a:xfrm>
            <a:custGeom>
              <a:avLst/>
              <a:gdLst>
                <a:gd name="T0" fmla="*/ 0 w 604"/>
                <a:gd name="T1" fmla="*/ 512 h 519"/>
                <a:gd name="T2" fmla="*/ 595 w 604"/>
                <a:gd name="T3" fmla="*/ 0 h 519"/>
                <a:gd name="T4" fmla="*/ 604 w 604"/>
                <a:gd name="T5" fmla="*/ 7 h 519"/>
                <a:gd name="T6" fmla="*/ 12 w 604"/>
                <a:gd name="T7" fmla="*/ 519 h 519"/>
                <a:gd name="T8" fmla="*/ 0 w 604"/>
                <a:gd name="T9" fmla="*/ 512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519">
                  <a:moveTo>
                    <a:pt x="0" y="512"/>
                  </a:moveTo>
                  <a:lnTo>
                    <a:pt x="595" y="0"/>
                  </a:lnTo>
                  <a:lnTo>
                    <a:pt x="604" y="7"/>
                  </a:lnTo>
                  <a:lnTo>
                    <a:pt x="12" y="519"/>
                  </a:lnTo>
                  <a:lnTo>
                    <a:pt x="0" y="5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2"/>
            <p:cNvSpPr/>
            <p:nvPr/>
          </p:nvSpPr>
          <p:spPr bwMode="auto">
            <a:xfrm>
              <a:off x="2988" y="761"/>
              <a:ext cx="445" cy="192"/>
            </a:xfrm>
            <a:custGeom>
              <a:avLst/>
              <a:gdLst>
                <a:gd name="T0" fmla="*/ 445 w 445"/>
                <a:gd name="T1" fmla="*/ 17 h 192"/>
                <a:gd name="T2" fmla="*/ 3 w 445"/>
                <a:gd name="T3" fmla="*/ 192 h 192"/>
                <a:gd name="T4" fmla="*/ 0 w 445"/>
                <a:gd name="T5" fmla="*/ 187 h 192"/>
                <a:gd name="T6" fmla="*/ 445 w 445"/>
                <a:gd name="T7" fmla="*/ 0 h 192"/>
                <a:gd name="T8" fmla="*/ 445 w 445"/>
                <a:gd name="T9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" h="192">
                  <a:moveTo>
                    <a:pt x="445" y="17"/>
                  </a:moveTo>
                  <a:lnTo>
                    <a:pt x="3" y="192"/>
                  </a:lnTo>
                  <a:lnTo>
                    <a:pt x="0" y="187"/>
                  </a:lnTo>
                  <a:lnTo>
                    <a:pt x="445" y="0"/>
                  </a:lnTo>
                  <a:lnTo>
                    <a:pt x="445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3"/>
            <p:cNvSpPr/>
            <p:nvPr/>
          </p:nvSpPr>
          <p:spPr bwMode="auto">
            <a:xfrm>
              <a:off x="3478" y="650"/>
              <a:ext cx="159" cy="95"/>
            </a:xfrm>
            <a:custGeom>
              <a:avLst/>
              <a:gdLst>
                <a:gd name="T0" fmla="*/ 10 w 159"/>
                <a:gd name="T1" fmla="*/ 95 h 95"/>
                <a:gd name="T2" fmla="*/ 159 w 159"/>
                <a:gd name="T3" fmla="*/ 9 h 95"/>
                <a:gd name="T4" fmla="*/ 159 w 159"/>
                <a:gd name="T5" fmla="*/ 0 h 95"/>
                <a:gd name="T6" fmla="*/ 0 w 159"/>
                <a:gd name="T7" fmla="*/ 88 h 95"/>
                <a:gd name="T8" fmla="*/ 10 w 159"/>
                <a:gd name="T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95">
                  <a:moveTo>
                    <a:pt x="10" y="95"/>
                  </a:moveTo>
                  <a:lnTo>
                    <a:pt x="159" y="9"/>
                  </a:lnTo>
                  <a:lnTo>
                    <a:pt x="159" y="0"/>
                  </a:lnTo>
                  <a:lnTo>
                    <a:pt x="0" y="88"/>
                  </a:lnTo>
                  <a:lnTo>
                    <a:pt x="10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4"/>
            <p:cNvSpPr/>
            <p:nvPr/>
          </p:nvSpPr>
          <p:spPr bwMode="auto">
            <a:xfrm>
              <a:off x="3488" y="683"/>
              <a:ext cx="798" cy="74"/>
            </a:xfrm>
            <a:custGeom>
              <a:avLst/>
              <a:gdLst>
                <a:gd name="T0" fmla="*/ 0 w 798"/>
                <a:gd name="T1" fmla="*/ 62 h 74"/>
                <a:gd name="T2" fmla="*/ 798 w 798"/>
                <a:gd name="T3" fmla="*/ 0 h 74"/>
                <a:gd name="T4" fmla="*/ 798 w 798"/>
                <a:gd name="T5" fmla="*/ 10 h 74"/>
                <a:gd name="T6" fmla="*/ 0 w 798"/>
                <a:gd name="T7" fmla="*/ 74 h 74"/>
                <a:gd name="T8" fmla="*/ 0 w 798"/>
                <a:gd name="T9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8" h="74">
                  <a:moveTo>
                    <a:pt x="0" y="62"/>
                  </a:moveTo>
                  <a:lnTo>
                    <a:pt x="798" y="0"/>
                  </a:lnTo>
                  <a:lnTo>
                    <a:pt x="798" y="10"/>
                  </a:lnTo>
                  <a:lnTo>
                    <a:pt x="0" y="74"/>
                  </a:lnTo>
                  <a:lnTo>
                    <a:pt x="0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5"/>
            <p:cNvSpPr/>
            <p:nvPr/>
          </p:nvSpPr>
          <p:spPr bwMode="auto">
            <a:xfrm>
              <a:off x="3421" y="778"/>
              <a:ext cx="34" cy="308"/>
            </a:xfrm>
            <a:custGeom>
              <a:avLst/>
              <a:gdLst>
                <a:gd name="T0" fmla="*/ 29 w 34"/>
                <a:gd name="T1" fmla="*/ 0 h 308"/>
                <a:gd name="T2" fmla="*/ 0 w 34"/>
                <a:gd name="T3" fmla="*/ 308 h 308"/>
                <a:gd name="T4" fmla="*/ 12 w 34"/>
                <a:gd name="T5" fmla="*/ 308 h 308"/>
                <a:gd name="T6" fmla="*/ 34 w 34"/>
                <a:gd name="T7" fmla="*/ 0 h 308"/>
                <a:gd name="T8" fmla="*/ 29 w 34"/>
                <a:gd name="T9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08">
                  <a:moveTo>
                    <a:pt x="29" y="0"/>
                  </a:moveTo>
                  <a:lnTo>
                    <a:pt x="0" y="308"/>
                  </a:lnTo>
                  <a:lnTo>
                    <a:pt x="12" y="308"/>
                  </a:lnTo>
                  <a:lnTo>
                    <a:pt x="34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6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  <a:gd name="T10" fmla="*/ 0 w 571"/>
                <a:gd name="T11" fmla="*/ 11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7"/>
            <p:cNvSpPr/>
            <p:nvPr/>
          </p:nvSpPr>
          <p:spPr bwMode="auto">
            <a:xfrm>
              <a:off x="3478" y="764"/>
              <a:ext cx="571" cy="244"/>
            </a:xfrm>
            <a:custGeom>
              <a:avLst/>
              <a:gdLst>
                <a:gd name="T0" fmla="*/ 0 w 571"/>
                <a:gd name="T1" fmla="*/ 11 h 244"/>
                <a:gd name="T2" fmla="*/ 569 w 571"/>
                <a:gd name="T3" fmla="*/ 244 h 244"/>
                <a:gd name="T4" fmla="*/ 571 w 571"/>
                <a:gd name="T5" fmla="*/ 232 h 244"/>
                <a:gd name="T6" fmla="*/ 5 w 571"/>
                <a:gd name="T7" fmla="*/ 0 h 244"/>
                <a:gd name="T8" fmla="*/ 0 w 571"/>
                <a:gd name="T9" fmla="*/ 9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244">
                  <a:moveTo>
                    <a:pt x="0" y="11"/>
                  </a:moveTo>
                  <a:lnTo>
                    <a:pt x="569" y="244"/>
                  </a:lnTo>
                  <a:lnTo>
                    <a:pt x="571" y="232"/>
                  </a:lnTo>
                  <a:lnTo>
                    <a:pt x="5" y="0"/>
                  </a:lnTo>
                  <a:lnTo>
                    <a:pt x="0" y="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8"/>
            <p:cNvSpPr/>
            <p:nvPr/>
          </p:nvSpPr>
          <p:spPr bwMode="auto">
            <a:xfrm>
              <a:off x="4087" y="693"/>
              <a:ext cx="225" cy="307"/>
            </a:xfrm>
            <a:custGeom>
              <a:avLst/>
              <a:gdLst>
                <a:gd name="T0" fmla="*/ 213 w 225"/>
                <a:gd name="T1" fmla="*/ 0 h 307"/>
                <a:gd name="T2" fmla="*/ 0 w 225"/>
                <a:gd name="T3" fmla="*/ 298 h 307"/>
                <a:gd name="T4" fmla="*/ 12 w 225"/>
                <a:gd name="T5" fmla="*/ 307 h 307"/>
                <a:gd name="T6" fmla="*/ 225 w 225"/>
                <a:gd name="T7" fmla="*/ 7 h 307"/>
                <a:gd name="T8" fmla="*/ 213 w 225"/>
                <a:gd name="T9" fmla="*/ 0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" h="307">
                  <a:moveTo>
                    <a:pt x="213" y="0"/>
                  </a:moveTo>
                  <a:lnTo>
                    <a:pt x="0" y="298"/>
                  </a:lnTo>
                  <a:lnTo>
                    <a:pt x="12" y="307"/>
                  </a:lnTo>
                  <a:lnTo>
                    <a:pt x="225" y="7"/>
                  </a:lnTo>
                  <a:lnTo>
                    <a:pt x="21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9"/>
            <p:cNvSpPr/>
            <p:nvPr/>
          </p:nvSpPr>
          <p:spPr bwMode="auto">
            <a:xfrm>
              <a:off x="2481" y="1318"/>
              <a:ext cx="339" cy="343"/>
            </a:xfrm>
            <a:custGeom>
              <a:avLst/>
              <a:gdLst>
                <a:gd name="T0" fmla="*/ 0 w 339"/>
                <a:gd name="T1" fmla="*/ 336 h 343"/>
                <a:gd name="T2" fmla="*/ 332 w 339"/>
                <a:gd name="T3" fmla="*/ 0 h 343"/>
                <a:gd name="T4" fmla="*/ 339 w 339"/>
                <a:gd name="T5" fmla="*/ 7 h 343"/>
                <a:gd name="T6" fmla="*/ 5 w 339"/>
                <a:gd name="T7" fmla="*/ 343 h 343"/>
                <a:gd name="T8" fmla="*/ 0 w 339"/>
                <a:gd name="T9" fmla="*/ 336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9" h="343">
                  <a:moveTo>
                    <a:pt x="0" y="336"/>
                  </a:moveTo>
                  <a:lnTo>
                    <a:pt x="332" y="0"/>
                  </a:lnTo>
                  <a:lnTo>
                    <a:pt x="339" y="7"/>
                  </a:lnTo>
                  <a:lnTo>
                    <a:pt x="5" y="343"/>
                  </a:lnTo>
                  <a:lnTo>
                    <a:pt x="0" y="3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20"/>
            <p:cNvSpPr/>
            <p:nvPr/>
          </p:nvSpPr>
          <p:spPr bwMode="auto">
            <a:xfrm>
              <a:off x="2616" y="1332"/>
              <a:ext cx="209" cy="753"/>
            </a:xfrm>
            <a:custGeom>
              <a:avLst/>
              <a:gdLst>
                <a:gd name="T0" fmla="*/ 197 w 209"/>
                <a:gd name="T1" fmla="*/ 0 h 753"/>
                <a:gd name="T2" fmla="*/ 0 w 209"/>
                <a:gd name="T3" fmla="*/ 743 h 753"/>
                <a:gd name="T4" fmla="*/ 10 w 209"/>
                <a:gd name="T5" fmla="*/ 753 h 753"/>
                <a:gd name="T6" fmla="*/ 209 w 209"/>
                <a:gd name="T7" fmla="*/ 0 h 753"/>
                <a:gd name="T8" fmla="*/ 197 w 209"/>
                <a:gd name="T9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753">
                  <a:moveTo>
                    <a:pt x="197" y="0"/>
                  </a:moveTo>
                  <a:lnTo>
                    <a:pt x="0" y="743"/>
                  </a:lnTo>
                  <a:lnTo>
                    <a:pt x="10" y="753"/>
                  </a:lnTo>
                  <a:lnTo>
                    <a:pt x="209" y="0"/>
                  </a:lnTo>
                  <a:lnTo>
                    <a:pt x="19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21"/>
            <p:cNvSpPr/>
            <p:nvPr/>
          </p:nvSpPr>
          <p:spPr bwMode="auto">
            <a:xfrm>
              <a:off x="2477" y="1704"/>
              <a:ext cx="106" cy="92"/>
            </a:xfrm>
            <a:custGeom>
              <a:avLst/>
              <a:gdLst>
                <a:gd name="T0" fmla="*/ 0 w 106"/>
                <a:gd name="T1" fmla="*/ 7 h 92"/>
                <a:gd name="T2" fmla="*/ 94 w 106"/>
                <a:gd name="T3" fmla="*/ 92 h 92"/>
                <a:gd name="T4" fmla="*/ 106 w 106"/>
                <a:gd name="T5" fmla="*/ 75 h 92"/>
                <a:gd name="T6" fmla="*/ 9 w 106"/>
                <a:gd name="T7" fmla="*/ 0 h 92"/>
                <a:gd name="T8" fmla="*/ 0 w 106"/>
                <a:gd name="T9" fmla="*/ 7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92">
                  <a:moveTo>
                    <a:pt x="0" y="7"/>
                  </a:moveTo>
                  <a:lnTo>
                    <a:pt x="94" y="92"/>
                  </a:lnTo>
                  <a:lnTo>
                    <a:pt x="106" y="75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2"/>
            <p:cNvSpPr/>
            <p:nvPr/>
          </p:nvSpPr>
          <p:spPr bwMode="auto">
            <a:xfrm>
              <a:off x="2451" y="1711"/>
              <a:ext cx="146" cy="374"/>
            </a:xfrm>
            <a:custGeom>
              <a:avLst/>
              <a:gdLst>
                <a:gd name="T0" fmla="*/ 0 w 146"/>
                <a:gd name="T1" fmla="*/ 0 h 374"/>
                <a:gd name="T2" fmla="*/ 135 w 146"/>
                <a:gd name="T3" fmla="*/ 374 h 374"/>
                <a:gd name="T4" fmla="*/ 146 w 146"/>
                <a:gd name="T5" fmla="*/ 374 h 374"/>
                <a:gd name="T6" fmla="*/ 11 w 146"/>
                <a:gd name="T7" fmla="*/ 0 h 374"/>
                <a:gd name="T8" fmla="*/ 0 w 146"/>
                <a:gd name="T9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374">
                  <a:moveTo>
                    <a:pt x="0" y="0"/>
                  </a:moveTo>
                  <a:lnTo>
                    <a:pt x="135" y="374"/>
                  </a:lnTo>
                  <a:lnTo>
                    <a:pt x="146" y="374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Rectangle 23"/>
            <p:cNvSpPr>
              <a:spLocks noChangeArrowheads="1"/>
            </p:cNvSpPr>
            <p:nvPr/>
          </p:nvSpPr>
          <p:spPr bwMode="auto">
            <a:xfrm>
              <a:off x="3410" y="1164"/>
              <a:ext cx="11" cy="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4"/>
            <p:cNvSpPr/>
            <p:nvPr/>
          </p:nvSpPr>
          <p:spPr bwMode="auto">
            <a:xfrm>
              <a:off x="2848" y="1202"/>
              <a:ext cx="538" cy="111"/>
            </a:xfrm>
            <a:custGeom>
              <a:avLst/>
              <a:gdLst>
                <a:gd name="T0" fmla="*/ 0 w 538"/>
                <a:gd name="T1" fmla="*/ 102 h 111"/>
                <a:gd name="T2" fmla="*/ 538 w 538"/>
                <a:gd name="T3" fmla="*/ 0 h 111"/>
                <a:gd name="T4" fmla="*/ 538 w 538"/>
                <a:gd name="T5" fmla="*/ 9 h 111"/>
                <a:gd name="T6" fmla="*/ 0 w 538"/>
                <a:gd name="T7" fmla="*/ 111 h 111"/>
                <a:gd name="T8" fmla="*/ 0 w 538"/>
                <a:gd name="T9" fmla="*/ 10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8" h="111">
                  <a:moveTo>
                    <a:pt x="0" y="102"/>
                  </a:moveTo>
                  <a:lnTo>
                    <a:pt x="538" y="0"/>
                  </a:lnTo>
                  <a:lnTo>
                    <a:pt x="538" y="9"/>
                  </a:lnTo>
                  <a:lnTo>
                    <a:pt x="0" y="111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5"/>
            <p:cNvSpPr/>
            <p:nvPr/>
          </p:nvSpPr>
          <p:spPr bwMode="auto">
            <a:xfrm>
              <a:off x="2834" y="1320"/>
              <a:ext cx="287" cy="455"/>
            </a:xfrm>
            <a:custGeom>
              <a:avLst/>
              <a:gdLst>
                <a:gd name="T0" fmla="*/ 0 w 287"/>
                <a:gd name="T1" fmla="*/ 5 h 455"/>
                <a:gd name="T2" fmla="*/ 275 w 287"/>
                <a:gd name="T3" fmla="*/ 450 h 455"/>
                <a:gd name="T4" fmla="*/ 277 w 287"/>
                <a:gd name="T5" fmla="*/ 455 h 455"/>
                <a:gd name="T6" fmla="*/ 287 w 287"/>
                <a:gd name="T7" fmla="*/ 445 h 455"/>
                <a:gd name="T8" fmla="*/ 7 w 287"/>
                <a:gd name="T9" fmla="*/ 0 h 455"/>
                <a:gd name="T10" fmla="*/ 0 w 287"/>
                <a:gd name="T11" fmla="*/ 5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7" h="455">
                  <a:moveTo>
                    <a:pt x="0" y="5"/>
                  </a:moveTo>
                  <a:lnTo>
                    <a:pt x="275" y="450"/>
                  </a:lnTo>
                  <a:lnTo>
                    <a:pt x="277" y="455"/>
                  </a:lnTo>
                  <a:lnTo>
                    <a:pt x="287" y="445"/>
                  </a:lnTo>
                  <a:lnTo>
                    <a:pt x="7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6"/>
            <p:cNvSpPr/>
            <p:nvPr/>
          </p:nvSpPr>
          <p:spPr bwMode="auto">
            <a:xfrm>
              <a:off x="3140" y="1221"/>
              <a:ext cx="270" cy="544"/>
            </a:xfrm>
            <a:custGeom>
              <a:avLst/>
              <a:gdLst>
                <a:gd name="T0" fmla="*/ 0 w 270"/>
                <a:gd name="T1" fmla="*/ 544 h 544"/>
                <a:gd name="T2" fmla="*/ 263 w 270"/>
                <a:gd name="T3" fmla="*/ 0 h 544"/>
                <a:gd name="T4" fmla="*/ 270 w 270"/>
                <a:gd name="T5" fmla="*/ 0 h 544"/>
                <a:gd name="T6" fmla="*/ 14 w 270"/>
                <a:gd name="T7" fmla="*/ 544 h 544"/>
                <a:gd name="T8" fmla="*/ 0 w 270"/>
                <a:gd name="T9" fmla="*/ 544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544">
                  <a:moveTo>
                    <a:pt x="0" y="544"/>
                  </a:moveTo>
                  <a:lnTo>
                    <a:pt x="263" y="0"/>
                  </a:lnTo>
                  <a:lnTo>
                    <a:pt x="270" y="0"/>
                  </a:lnTo>
                  <a:lnTo>
                    <a:pt x="14" y="544"/>
                  </a:lnTo>
                  <a:lnTo>
                    <a:pt x="0" y="5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7"/>
            <p:cNvSpPr/>
            <p:nvPr/>
          </p:nvSpPr>
          <p:spPr bwMode="auto">
            <a:xfrm>
              <a:off x="3317" y="1221"/>
              <a:ext cx="93" cy="809"/>
            </a:xfrm>
            <a:custGeom>
              <a:avLst/>
              <a:gdLst>
                <a:gd name="T0" fmla="*/ 83 w 93"/>
                <a:gd name="T1" fmla="*/ 0 h 809"/>
                <a:gd name="T2" fmla="*/ 0 w 93"/>
                <a:gd name="T3" fmla="*/ 809 h 809"/>
                <a:gd name="T4" fmla="*/ 12 w 93"/>
                <a:gd name="T5" fmla="*/ 809 h 809"/>
                <a:gd name="T6" fmla="*/ 93 w 93"/>
                <a:gd name="T7" fmla="*/ 0 h 809"/>
                <a:gd name="T8" fmla="*/ 83 w 93"/>
                <a:gd name="T9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809">
                  <a:moveTo>
                    <a:pt x="83" y="0"/>
                  </a:moveTo>
                  <a:lnTo>
                    <a:pt x="0" y="809"/>
                  </a:lnTo>
                  <a:lnTo>
                    <a:pt x="12" y="809"/>
                  </a:lnTo>
                  <a:lnTo>
                    <a:pt x="93" y="0"/>
                  </a:lnTo>
                  <a:lnTo>
                    <a:pt x="8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8"/>
            <p:cNvSpPr/>
            <p:nvPr/>
          </p:nvSpPr>
          <p:spPr bwMode="auto">
            <a:xfrm>
              <a:off x="3438" y="1022"/>
              <a:ext cx="611" cy="180"/>
            </a:xfrm>
            <a:custGeom>
              <a:avLst/>
              <a:gdLst>
                <a:gd name="T0" fmla="*/ 0 w 611"/>
                <a:gd name="T1" fmla="*/ 165 h 180"/>
                <a:gd name="T2" fmla="*/ 611 w 611"/>
                <a:gd name="T3" fmla="*/ 0 h 180"/>
                <a:gd name="T4" fmla="*/ 611 w 611"/>
                <a:gd name="T5" fmla="*/ 14 h 180"/>
                <a:gd name="T6" fmla="*/ 0 w 611"/>
                <a:gd name="T7" fmla="*/ 180 h 180"/>
                <a:gd name="T8" fmla="*/ 0 w 611"/>
                <a:gd name="T9" fmla="*/ 165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180">
                  <a:moveTo>
                    <a:pt x="0" y="165"/>
                  </a:moveTo>
                  <a:lnTo>
                    <a:pt x="611" y="0"/>
                  </a:lnTo>
                  <a:lnTo>
                    <a:pt x="611" y="14"/>
                  </a:lnTo>
                  <a:lnTo>
                    <a:pt x="0" y="180"/>
                  </a:lnTo>
                  <a:lnTo>
                    <a:pt x="0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9"/>
            <p:cNvSpPr/>
            <p:nvPr/>
          </p:nvSpPr>
          <p:spPr bwMode="auto">
            <a:xfrm>
              <a:off x="4340" y="702"/>
              <a:ext cx="377" cy="396"/>
            </a:xfrm>
            <a:custGeom>
              <a:avLst/>
              <a:gdLst>
                <a:gd name="T0" fmla="*/ 0 w 377"/>
                <a:gd name="T1" fmla="*/ 12 h 396"/>
                <a:gd name="T2" fmla="*/ 370 w 377"/>
                <a:gd name="T3" fmla="*/ 396 h 396"/>
                <a:gd name="T4" fmla="*/ 377 w 377"/>
                <a:gd name="T5" fmla="*/ 388 h 396"/>
                <a:gd name="T6" fmla="*/ 0 w 377"/>
                <a:gd name="T7" fmla="*/ 0 h 396"/>
                <a:gd name="T8" fmla="*/ 0 w 377"/>
                <a:gd name="T9" fmla="*/ 1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7" h="396">
                  <a:moveTo>
                    <a:pt x="0" y="12"/>
                  </a:moveTo>
                  <a:lnTo>
                    <a:pt x="370" y="396"/>
                  </a:lnTo>
                  <a:lnTo>
                    <a:pt x="377" y="388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0"/>
            <p:cNvSpPr/>
            <p:nvPr/>
          </p:nvSpPr>
          <p:spPr bwMode="auto">
            <a:xfrm>
              <a:off x="4108" y="1015"/>
              <a:ext cx="597" cy="97"/>
            </a:xfrm>
            <a:custGeom>
              <a:avLst/>
              <a:gdLst>
                <a:gd name="T0" fmla="*/ 0 w 597"/>
                <a:gd name="T1" fmla="*/ 0 h 97"/>
                <a:gd name="T2" fmla="*/ 597 w 597"/>
                <a:gd name="T3" fmla="*/ 90 h 97"/>
                <a:gd name="T4" fmla="*/ 597 w 597"/>
                <a:gd name="T5" fmla="*/ 97 h 97"/>
                <a:gd name="T6" fmla="*/ 0 w 597"/>
                <a:gd name="T7" fmla="*/ 11 h 97"/>
                <a:gd name="T8" fmla="*/ 0 w 597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97">
                  <a:moveTo>
                    <a:pt x="0" y="0"/>
                  </a:moveTo>
                  <a:lnTo>
                    <a:pt x="597" y="90"/>
                  </a:lnTo>
                  <a:lnTo>
                    <a:pt x="597" y="97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1"/>
            <p:cNvSpPr/>
            <p:nvPr/>
          </p:nvSpPr>
          <p:spPr bwMode="auto">
            <a:xfrm>
              <a:off x="4759" y="1121"/>
              <a:ext cx="280" cy="55"/>
            </a:xfrm>
            <a:custGeom>
              <a:avLst/>
              <a:gdLst>
                <a:gd name="T0" fmla="*/ 5 w 280"/>
                <a:gd name="T1" fmla="*/ 0 h 55"/>
                <a:gd name="T2" fmla="*/ 280 w 280"/>
                <a:gd name="T3" fmla="*/ 40 h 55"/>
                <a:gd name="T4" fmla="*/ 280 w 280"/>
                <a:gd name="T5" fmla="*/ 55 h 55"/>
                <a:gd name="T6" fmla="*/ 0 w 280"/>
                <a:gd name="T7" fmla="*/ 7 h 55"/>
                <a:gd name="T8" fmla="*/ 5 w 280"/>
                <a:gd name="T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55">
                  <a:moveTo>
                    <a:pt x="5" y="0"/>
                  </a:moveTo>
                  <a:lnTo>
                    <a:pt x="280" y="40"/>
                  </a:lnTo>
                  <a:lnTo>
                    <a:pt x="280" y="55"/>
                  </a:lnTo>
                  <a:lnTo>
                    <a:pt x="0" y="7"/>
                  </a:ln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2"/>
            <p:cNvSpPr/>
            <p:nvPr/>
          </p:nvSpPr>
          <p:spPr bwMode="auto">
            <a:xfrm>
              <a:off x="4745" y="1131"/>
              <a:ext cx="298" cy="447"/>
            </a:xfrm>
            <a:custGeom>
              <a:avLst/>
              <a:gdLst>
                <a:gd name="T0" fmla="*/ 0 w 298"/>
                <a:gd name="T1" fmla="*/ 9 h 447"/>
                <a:gd name="T2" fmla="*/ 294 w 298"/>
                <a:gd name="T3" fmla="*/ 447 h 447"/>
                <a:gd name="T4" fmla="*/ 298 w 298"/>
                <a:gd name="T5" fmla="*/ 440 h 447"/>
                <a:gd name="T6" fmla="*/ 7 w 298"/>
                <a:gd name="T7" fmla="*/ 0 h 447"/>
                <a:gd name="T8" fmla="*/ 0 w 298"/>
                <a:gd name="T9" fmla="*/ 9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447">
                  <a:moveTo>
                    <a:pt x="0" y="9"/>
                  </a:moveTo>
                  <a:lnTo>
                    <a:pt x="294" y="447"/>
                  </a:lnTo>
                  <a:lnTo>
                    <a:pt x="298" y="440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3"/>
            <p:cNvSpPr/>
            <p:nvPr/>
          </p:nvSpPr>
          <p:spPr bwMode="auto">
            <a:xfrm>
              <a:off x="4551" y="1135"/>
              <a:ext cx="182" cy="422"/>
            </a:xfrm>
            <a:custGeom>
              <a:avLst/>
              <a:gdLst>
                <a:gd name="T0" fmla="*/ 173 w 182"/>
                <a:gd name="T1" fmla="*/ 0 h 422"/>
                <a:gd name="T2" fmla="*/ 0 w 182"/>
                <a:gd name="T3" fmla="*/ 422 h 422"/>
                <a:gd name="T4" fmla="*/ 12 w 182"/>
                <a:gd name="T5" fmla="*/ 422 h 422"/>
                <a:gd name="T6" fmla="*/ 182 w 182"/>
                <a:gd name="T7" fmla="*/ 0 h 422"/>
                <a:gd name="T8" fmla="*/ 173 w 182"/>
                <a:gd name="T9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422">
                  <a:moveTo>
                    <a:pt x="173" y="0"/>
                  </a:moveTo>
                  <a:lnTo>
                    <a:pt x="0" y="422"/>
                  </a:lnTo>
                  <a:lnTo>
                    <a:pt x="12" y="422"/>
                  </a:lnTo>
                  <a:lnTo>
                    <a:pt x="182" y="0"/>
                  </a:lnTo>
                  <a:lnTo>
                    <a:pt x="1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4"/>
            <p:cNvSpPr/>
            <p:nvPr/>
          </p:nvSpPr>
          <p:spPr bwMode="auto">
            <a:xfrm>
              <a:off x="3414" y="1214"/>
              <a:ext cx="401" cy="388"/>
            </a:xfrm>
            <a:custGeom>
              <a:avLst/>
              <a:gdLst>
                <a:gd name="T0" fmla="*/ 0 w 401"/>
                <a:gd name="T1" fmla="*/ 0 h 388"/>
                <a:gd name="T2" fmla="*/ 393 w 401"/>
                <a:gd name="T3" fmla="*/ 388 h 388"/>
                <a:gd name="T4" fmla="*/ 401 w 401"/>
                <a:gd name="T5" fmla="*/ 378 h 388"/>
                <a:gd name="T6" fmla="*/ 12 w 401"/>
                <a:gd name="T7" fmla="*/ 0 h 388"/>
                <a:gd name="T8" fmla="*/ 0 w 40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1" h="388">
                  <a:moveTo>
                    <a:pt x="0" y="0"/>
                  </a:moveTo>
                  <a:lnTo>
                    <a:pt x="393" y="388"/>
                  </a:lnTo>
                  <a:lnTo>
                    <a:pt x="401" y="37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5"/>
            <p:cNvSpPr/>
            <p:nvPr/>
          </p:nvSpPr>
          <p:spPr bwMode="auto">
            <a:xfrm>
              <a:off x="3833" y="1034"/>
              <a:ext cx="233" cy="558"/>
            </a:xfrm>
            <a:custGeom>
              <a:avLst/>
              <a:gdLst>
                <a:gd name="T0" fmla="*/ 225 w 233"/>
                <a:gd name="T1" fmla="*/ 0 h 558"/>
                <a:gd name="T2" fmla="*/ 0 w 233"/>
                <a:gd name="T3" fmla="*/ 558 h 558"/>
                <a:gd name="T4" fmla="*/ 10 w 233"/>
                <a:gd name="T5" fmla="*/ 558 h 558"/>
                <a:gd name="T6" fmla="*/ 233 w 233"/>
                <a:gd name="T7" fmla="*/ 0 h 558"/>
                <a:gd name="T8" fmla="*/ 225 w 233"/>
                <a:gd name="T9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3" h="558">
                  <a:moveTo>
                    <a:pt x="225" y="0"/>
                  </a:moveTo>
                  <a:lnTo>
                    <a:pt x="0" y="558"/>
                  </a:lnTo>
                  <a:lnTo>
                    <a:pt x="10" y="558"/>
                  </a:lnTo>
                  <a:lnTo>
                    <a:pt x="233" y="0"/>
                  </a:lnTo>
                  <a:lnTo>
                    <a:pt x="2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6"/>
            <p:cNvSpPr/>
            <p:nvPr/>
          </p:nvSpPr>
          <p:spPr bwMode="auto">
            <a:xfrm>
              <a:off x="4087" y="1034"/>
              <a:ext cx="452" cy="530"/>
            </a:xfrm>
            <a:custGeom>
              <a:avLst/>
              <a:gdLst>
                <a:gd name="T0" fmla="*/ 0 w 452"/>
                <a:gd name="T1" fmla="*/ 0 h 530"/>
                <a:gd name="T2" fmla="*/ 440 w 452"/>
                <a:gd name="T3" fmla="*/ 530 h 530"/>
                <a:gd name="T4" fmla="*/ 452 w 452"/>
                <a:gd name="T5" fmla="*/ 528 h 530"/>
                <a:gd name="T6" fmla="*/ 12 w 452"/>
                <a:gd name="T7" fmla="*/ 0 h 530"/>
                <a:gd name="T8" fmla="*/ 0 w 452"/>
                <a:gd name="T9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530">
                  <a:moveTo>
                    <a:pt x="0" y="0"/>
                  </a:moveTo>
                  <a:lnTo>
                    <a:pt x="440" y="530"/>
                  </a:lnTo>
                  <a:lnTo>
                    <a:pt x="452" y="5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7"/>
            <p:cNvSpPr/>
            <p:nvPr/>
          </p:nvSpPr>
          <p:spPr bwMode="auto">
            <a:xfrm>
              <a:off x="3836" y="1588"/>
              <a:ext cx="689" cy="23"/>
            </a:xfrm>
            <a:custGeom>
              <a:avLst/>
              <a:gdLst>
                <a:gd name="T0" fmla="*/ 0 w 689"/>
                <a:gd name="T1" fmla="*/ 16 h 23"/>
                <a:gd name="T2" fmla="*/ 689 w 689"/>
                <a:gd name="T3" fmla="*/ 0 h 23"/>
                <a:gd name="T4" fmla="*/ 689 w 689"/>
                <a:gd name="T5" fmla="*/ 7 h 23"/>
                <a:gd name="T6" fmla="*/ 12 w 689"/>
                <a:gd name="T7" fmla="*/ 23 h 23"/>
                <a:gd name="T8" fmla="*/ 0 w 689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23">
                  <a:moveTo>
                    <a:pt x="0" y="16"/>
                  </a:moveTo>
                  <a:lnTo>
                    <a:pt x="689" y="0"/>
                  </a:lnTo>
                  <a:lnTo>
                    <a:pt x="689" y="7"/>
                  </a:lnTo>
                  <a:lnTo>
                    <a:pt x="12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"/>
            <p:cNvSpPr/>
            <p:nvPr/>
          </p:nvSpPr>
          <p:spPr bwMode="auto">
            <a:xfrm>
              <a:off x="5093" y="1621"/>
              <a:ext cx="273" cy="428"/>
            </a:xfrm>
            <a:custGeom>
              <a:avLst/>
              <a:gdLst>
                <a:gd name="T0" fmla="*/ 0 w 273"/>
                <a:gd name="T1" fmla="*/ 0 h 428"/>
                <a:gd name="T2" fmla="*/ 263 w 273"/>
                <a:gd name="T3" fmla="*/ 428 h 428"/>
                <a:gd name="T4" fmla="*/ 273 w 273"/>
                <a:gd name="T5" fmla="*/ 428 h 428"/>
                <a:gd name="T6" fmla="*/ 12 w 273"/>
                <a:gd name="T7" fmla="*/ 0 h 428"/>
                <a:gd name="T8" fmla="*/ 0 w 27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3" h="428">
                  <a:moveTo>
                    <a:pt x="0" y="0"/>
                  </a:moveTo>
                  <a:lnTo>
                    <a:pt x="263" y="428"/>
                  </a:lnTo>
                  <a:lnTo>
                    <a:pt x="273" y="42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9"/>
            <p:cNvSpPr/>
            <p:nvPr/>
          </p:nvSpPr>
          <p:spPr bwMode="auto">
            <a:xfrm>
              <a:off x="5070" y="1621"/>
              <a:ext cx="293" cy="428"/>
            </a:xfrm>
            <a:custGeom>
              <a:avLst/>
              <a:gdLst>
                <a:gd name="T0" fmla="*/ 0 w 293"/>
                <a:gd name="T1" fmla="*/ 0 h 428"/>
                <a:gd name="T2" fmla="*/ 286 w 293"/>
                <a:gd name="T3" fmla="*/ 428 h 428"/>
                <a:gd name="T4" fmla="*/ 293 w 293"/>
                <a:gd name="T5" fmla="*/ 421 h 428"/>
                <a:gd name="T6" fmla="*/ 16 w 293"/>
                <a:gd name="T7" fmla="*/ 0 h 428"/>
                <a:gd name="T8" fmla="*/ 0 w 293"/>
                <a:gd name="T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" h="428">
                  <a:moveTo>
                    <a:pt x="0" y="0"/>
                  </a:moveTo>
                  <a:lnTo>
                    <a:pt x="286" y="428"/>
                  </a:lnTo>
                  <a:lnTo>
                    <a:pt x="293" y="421"/>
                  </a:lnTo>
                  <a:lnTo>
                    <a:pt x="1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40"/>
            <p:cNvSpPr/>
            <p:nvPr/>
          </p:nvSpPr>
          <p:spPr bwMode="auto">
            <a:xfrm>
              <a:off x="4568" y="1581"/>
              <a:ext cx="551" cy="156"/>
            </a:xfrm>
            <a:custGeom>
              <a:avLst/>
              <a:gdLst>
                <a:gd name="T0" fmla="*/ 0 w 551"/>
                <a:gd name="T1" fmla="*/ 0 h 156"/>
                <a:gd name="T2" fmla="*/ 551 w 551"/>
                <a:gd name="T3" fmla="*/ 146 h 156"/>
                <a:gd name="T4" fmla="*/ 539 w 551"/>
                <a:gd name="T5" fmla="*/ 156 h 156"/>
                <a:gd name="T6" fmla="*/ 0 w 551"/>
                <a:gd name="T7" fmla="*/ 11 h 156"/>
                <a:gd name="T8" fmla="*/ 0 w 551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56">
                  <a:moveTo>
                    <a:pt x="0" y="0"/>
                  </a:moveTo>
                  <a:lnTo>
                    <a:pt x="551" y="146"/>
                  </a:lnTo>
                  <a:lnTo>
                    <a:pt x="539" y="156"/>
                  </a:lnTo>
                  <a:lnTo>
                    <a:pt x="0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41"/>
            <p:cNvSpPr/>
            <p:nvPr/>
          </p:nvSpPr>
          <p:spPr bwMode="auto">
            <a:xfrm>
              <a:off x="4546" y="1597"/>
              <a:ext cx="228" cy="677"/>
            </a:xfrm>
            <a:custGeom>
              <a:avLst/>
              <a:gdLst>
                <a:gd name="T0" fmla="*/ 0 w 228"/>
                <a:gd name="T1" fmla="*/ 0 h 677"/>
                <a:gd name="T2" fmla="*/ 223 w 228"/>
                <a:gd name="T3" fmla="*/ 677 h 677"/>
                <a:gd name="T4" fmla="*/ 228 w 228"/>
                <a:gd name="T5" fmla="*/ 677 h 677"/>
                <a:gd name="T6" fmla="*/ 10 w 228"/>
                <a:gd name="T7" fmla="*/ 0 h 677"/>
                <a:gd name="T8" fmla="*/ 0 w 228"/>
                <a:gd name="T9" fmla="*/ 0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8" h="677">
                  <a:moveTo>
                    <a:pt x="0" y="0"/>
                  </a:moveTo>
                  <a:lnTo>
                    <a:pt x="223" y="677"/>
                  </a:lnTo>
                  <a:lnTo>
                    <a:pt x="228" y="677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2"/>
            <p:cNvSpPr/>
            <p:nvPr/>
          </p:nvSpPr>
          <p:spPr bwMode="auto">
            <a:xfrm>
              <a:off x="4229" y="1604"/>
              <a:ext cx="310" cy="481"/>
            </a:xfrm>
            <a:custGeom>
              <a:avLst/>
              <a:gdLst>
                <a:gd name="T0" fmla="*/ 0 w 310"/>
                <a:gd name="T1" fmla="*/ 481 h 481"/>
                <a:gd name="T2" fmla="*/ 301 w 310"/>
                <a:gd name="T3" fmla="*/ 0 h 481"/>
                <a:gd name="T4" fmla="*/ 310 w 310"/>
                <a:gd name="T5" fmla="*/ 0 h 481"/>
                <a:gd name="T6" fmla="*/ 7 w 310"/>
                <a:gd name="T7" fmla="*/ 481 h 481"/>
                <a:gd name="T8" fmla="*/ 0 w 310"/>
                <a:gd name="T9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0" h="481">
                  <a:moveTo>
                    <a:pt x="0" y="481"/>
                  </a:moveTo>
                  <a:lnTo>
                    <a:pt x="301" y="0"/>
                  </a:lnTo>
                  <a:lnTo>
                    <a:pt x="310" y="0"/>
                  </a:lnTo>
                  <a:lnTo>
                    <a:pt x="7" y="481"/>
                  </a:lnTo>
                  <a:lnTo>
                    <a:pt x="0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3"/>
            <p:cNvSpPr/>
            <p:nvPr/>
          </p:nvSpPr>
          <p:spPr bwMode="auto">
            <a:xfrm>
              <a:off x="4217" y="1803"/>
              <a:ext cx="90" cy="282"/>
            </a:xfrm>
            <a:custGeom>
              <a:avLst/>
              <a:gdLst>
                <a:gd name="T0" fmla="*/ 81 w 90"/>
                <a:gd name="T1" fmla="*/ 0 h 282"/>
                <a:gd name="T2" fmla="*/ 0 w 90"/>
                <a:gd name="T3" fmla="*/ 282 h 282"/>
                <a:gd name="T4" fmla="*/ 7 w 90"/>
                <a:gd name="T5" fmla="*/ 282 h 282"/>
                <a:gd name="T6" fmla="*/ 90 w 90"/>
                <a:gd name="T7" fmla="*/ 0 h 282"/>
                <a:gd name="T8" fmla="*/ 81 w 90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82">
                  <a:moveTo>
                    <a:pt x="81" y="0"/>
                  </a:moveTo>
                  <a:lnTo>
                    <a:pt x="0" y="282"/>
                  </a:lnTo>
                  <a:lnTo>
                    <a:pt x="7" y="282"/>
                  </a:lnTo>
                  <a:lnTo>
                    <a:pt x="90" y="0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4"/>
            <p:cNvSpPr/>
            <p:nvPr/>
          </p:nvSpPr>
          <p:spPr bwMode="auto">
            <a:xfrm>
              <a:off x="3833" y="1621"/>
              <a:ext cx="375" cy="464"/>
            </a:xfrm>
            <a:custGeom>
              <a:avLst/>
              <a:gdLst>
                <a:gd name="T0" fmla="*/ 0 w 375"/>
                <a:gd name="T1" fmla="*/ 0 h 464"/>
                <a:gd name="T2" fmla="*/ 368 w 375"/>
                <a:gd name="T3" fmla="*/ 464 h 464"/>
                <a:gd name="T4" fmla="*/ 375 w 375"/>
                <a:gd name="T5" fmla="*/ 464 h 464"/>
                <a:gd name="T6" fmla="*/ 8 w 375"/>
                <a:gd name="T7" fmla="*/ 0 h 464"/>
                <a:gd name="T8" fmla="*/ 0 w 375"/>
                <a:gd name="T9" fmla="*/ 0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464">
                  <a:moveTo>
                    <a:pt x="0" y="0"/>
                  </a:moveTo>
                  <a:lnTo>
                    <a:pt x="368" y="464"/>
                  </a:lnTo>
                  <a:lnTo>
                    <a:pt x="375" y="464"/>
                  </a:lnTo>
                  <a:lnTo>
                    <a:pt x="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5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  <a:gd name="T10" fmla="*/ 0 w 649"/>
                <a:gd name="T11" fmla="*/ 17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6"/>
            <p:cNvSpPr/>
            <p:nvPr/>
          </p:nvSpPr>
          <p:spPr bwMode="auto">
            <a:xfrm>
              <a:off x="3166" y="1611"/>
              <a:ext cx="649" cy="183"/>
            </a:xfrm>
            <a:custGeom>
              <a:avLst/>
              <a:gdLst>
                <a:gd name="T0" fmla="*/ 0 w 649"/>
                <a:gd name="T1" fmla="*/ 173 h 183"/>
                <a:gd name="T2" fmla="*/ 4 w 649"/>
                <a:gd name="T3" fmla="*/ 171 h 183"/>
                <a:gd name="T4" fmla="*/ 649 w 649"/>
                <a:gd name="T5" fmla="*/ 0 h 183"/>
                <a:gd name="T6" fmla="*/ 649 w 649"/>
                <a:gd name="T7" fmla="*/ 12 h 183"/>
                <a:gd name="T8" fmla="*/ 0 w 64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9" h="183">
                  <a:moveTo>
                    <a:pt x="0" y="173"/>
                  </a:moveTo>
                  <a:lnTo>
                    <a:pt x="4" y="171"/>
                  </a:lnTo>
                  <a:lnTo>
                    <a:pt x="649" y="0"/>
                  </a:lnTo>
                  <a:lnTo>
                    <a:pt x="649" y="12"/>
                  </a:lnTo>
                  <a:lnTo>
                    <a:pt x="0" y="18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7"/>
            <p:cNvSpPr/>
            <p:nvPr/>
          </p:nvSpPr>
          <p:spPr bwMode="auto">
            <a:xfrm>
              <a:off x="3623" y="1623"/>
              <a:ext cx="203" cy="658"/>
            </a:xfrm>
            <a:custGeom>
              <a:avLst/>
              <a:gdLst>
                <a:gd name="T0" fmla="*/ 194 w 203"/>
                <a:gd name="T1" fmla="*/ 0 h 658"/>
                <a:gd name="T2" fmla="*/ 0 w 203"/>
                <a:gd name="T3" fmla="*/ 658 h 658"/>
                <a:gd name="T4" fmla="*/ 9 w 203"/>
                <a:gd name="T5" fmla="*/ 658 h 658"/>
                <a:gd name="T6" fmla="*/ 203 w 203"/>
                <a:gd name="T7" fmla="*/ 5 h 658"/>
                <a:gd name="T8" fmla="*/ 194 w 203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658">
                  <a:moveTo>
                    <a:pt x="194" y="0"/>
                  </a:moveTo>
                  <a:lnTo>
                    <a:pt x="0" y="658"/>
                  </a:lnTo>
                  <a:lnTo>
                    <a:pt x="9" y="658"/>
                  </a:lnTo>
                  <a:lnTo>
                    <a:pt x="203" y="5"/>
                  </a:lnTo>
                  <a:lnTo>
                    <a:pt x="19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8"/>
            <p:cNvSpPr/>
            <p:nvPr/>
          </p:nvSpPr>
          <p:spPr bwMode="auto">
            <a:xfrm>
              <a:off x="3353" y="1768"/>
              <a:ext cx="935" cy="310"/>
            </a:xfrm>
            <a:custGeom>
              <a:avLst/>
              <a:gdLst>
                <a:gd name="T0" fmla="*/ 0 w 935"/>
                <a:gd name="T1" fmla="*/ 300 h 310"/>
                <a:gd name="T2" fmla="*/ 928 w 935"/>
                <a:gd name="T3" fmla="*/ 0 h 310"/>
                <a:gd name="T4" fmla="*/ 935 w 935"/>
                <a:gd name="T5" fmla="*/ 9 h 310"/>
                <a:gd name="T6" fmla="*/ 7 w 935"/>
                <a:gd name="T7" fmla="*/ 310 h 310"/>
                <a:gd name="T8" fmla="*/ 0 w 935"/>
                <a:gd name="T9" fmla="*/ 3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310">
                  <a:moveTo>
                    <a:pt x="0" y="300"/>
                  </a:moveTo>
                  <a:lnTo>
                    <a:pt x="928" y="0"/>
                  </a:lnTo>
                  <a:lnTo>
                    <a:pt x="935" y="9"/>
                  </a:lnTo>
                  <a:lnTo>
                    <a:pt x="7" y="310"/>
                  </a:lnTo>
                  <a:lnTo>
                    <a:pt x="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9"/>
            <p:cNvSpPr/>
            <p:nvPr/>
          </p:nvSpPr>
          <p:spPr bwMode="auto">
            <a:xfrm>
              <a:off x="2631" y="1820"/>
              <a:ext cx="641" cy="251"/>
            </a:xfrm>
            <a:custGeom>
              <a:avLst/>
              <a:gdLst>
                <a:gd name="T0" fmla="*/ 0 w 641"/>
                <a:gd name="T1" fmla="*/ 9 h 251"/>
                <a:gd name="T2" fmla="*/ 641 w 641"/>
                <a:gd name="T3" fmla="*/ 251 h 251"/>
                <a:gd name="T4" fmla="*/ 641 w 641"/>
                <a:gd name="T5" fmla="*/ 244 h 251"/>
                <a:gd name="T6" fmla="*/ 11 w 641"/>
                <a:gd name="T7" fmla="*/ 0 h 251"/>
                <a:gd name="T8" fmla="*/ 0 w 641"/>
                <a:gd name="T9" fmla="*/ 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1" h="251">
                  <a:moveTo>
                    <a:pt x="0" y="9"/>
                  </a:moveTo>
                  <a:lnTo>
                    <a:pt x="641" y="251"/>
                  </a:lnTo>
                  <a:lnTo>
                    <a:pt x="641" y="244"/>
                  </a:lnTo>
                  <a:lnTo>
                    <a:pt x="11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50"/>
            <p:cNvSpPr/>
            <p:nvPr/>
          </p:nvSpPr>
          <p:spPr bwMode="auto">
            <a:xfrm>
              <a:off x="2631" y="1798"/>
              <a:ext cx="497" cy="301"/>
            </a:xfrm>
            <a:custGeom>
              <a:avLst/>
              <a:gdLst>
                <a:gd name="T0" fmla="*/ 0 w 497"/>
                <a:gd name="T1" fmla="*/ 296 h 301"/>
                <a:gd name="T2" fmla="*/ 490 w 497"/>
                <a:gd name="T3" fmla="*/ 0 h 301"/>
                <a:gd name="T4" fmla="*/ 497 w 497"/>
                <a:gd name="T5" fmla="*/ 10 h 301"/>
                <a:gd name="T6" fmla="*/ 7 w 497"/>
                <a:gd name="T7" fmla="*/ 301 h 301"/>
                <a:gd name="T8" fmla="*/ 0 w 497"/>
                <a:gd name="T9" fmla="*/ 296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301">
                  <a:moveTo>
                    <a:pt x="0" y="296"/>
                  </a:moveTo>
                  <a:lnTo>
                    <a:pt x="490" y="0"/>
                  </a:lnTo>
                  <a:lnTo>
                    <a:pt x="497" y="10"/>
                  </a:lnTo>
                  <a:lnTo>
                    <a:pt x="7" y="301"/>
                  </a:lnTo>
                  <a:lnTo>
                    <a:pt x="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51"/>
            <p:cNvSpPr/>
            <p:nvPr/>
          </p:nvSpPr>
          <p:spPr bwMode="auto">
            <a:xfrm>
              <a:off x="2467" y="2125"/>
              <a:ext cx="135" cy="351"/>
            </a:xfrm>
            <a:custGeom>
              <a:avLst/>
              <a:gdLst>
                <a:gd name="T0" fmla="*/ 126 w 135"/>
                <a:gd name="T1" fmla="*/ 0 h 351"/>
                <a:gd name="T2" fmla="*/ 0 w 135"/>
                <a:gd name="T3" fmla="*/ 351 h 351"/>
                <a:gd name="T4" fmla="*/ 12 w 135"/>
                <a:gd name="T5" fmla="*/ 351 h 351"/>
                <a:gd name="T6" fmla="*/ 135 w 135"/>
                <a:gd name="T7" fmla="*/ 7 h 351"/>
                <a:gd name="T8" fmla="*/ 126 w 135"/>
                <a:gd name="T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351">
                  <a:moveTo>
                    <a:pt x="126" y="0"/>
                  </a:moveTo>
                  <a:lnTo>
                    <a:pt x="0" y="351"/>
                  </a:lnTo>
                  <a:lnTo>
                    <a:pt x="12" y="351"/>
                  </a:lnTo>
                  <a:lnTo>
                    <a:pt x="135" y="7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2"/>
            <p:cNvSpPr/>
            <p:nvPr/>
          </p:nvSpPr>
          <p:spPr bwMode="auto">
            <a:xfrm>
              <a:off x="2607" y="2130"/>
              <a:ext cx="234" cy="743"/>
            </a:xfrm>
            <a:custGeom>
              <a:avLst/>
              <a:gdLst>
                <a:gd name="T0" fmla="*/ 0 w 234"/>
                <a:gd name="T1" fmla="*/ 0 h 743"/>
                <a:gd name="T2" fmla="*/ 223 w 234"/>
                <a:gd name="T3" fmla="*/ 743 h 743"/>
                <a:gd name="T4" fmla="*/ 234 w 234"/>
                <a:gd name="T5" fmla="*/ 743 h 743"/>
                <a:gd name="T6" fmla="*/ 9 w 234"/>
                <a:gd name="T7" fmla="*/ 0 h 743"/>
                <a:gd name="T8" fmla="*/ 0 w 234"/>
                <a:gd name="T9" fmla="*/ 0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743">
                  <a:moveTo>
                    <a:pt x="0" y="0"/>
                  </a:moveTo>
                  <a:lnTo>
                    <a:pt x="223" y="743"/>
                  </a:lnTo>
                  <a:lnTo>
                    <a:pt x="234" y="743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3"/>
            <p:cNvSpPr/>
            <p:nvPr/>
          </p:nvSpPr>
          <p:spPr bwMode="auto">
            <a:xfrm>
              <a:off x="2472" y="2525"/>
              <a:ext cx="350" cy="360"/>
            </a:xfrm>
            <a:custGeom>
              <a:avLst/>
              <a:gdLst>
                <a:gd name="T0" fmla="*/ 0 w 350"/>
                <a:gd name="T1" fmla="*/ 12 h 360"/>
                <a:gd name="T2" fmla="*/ 343 w 350"/>
                <a:gd name="T3" fmla="*/ 360 h 360"/>
                <a:gd name="T4" fmla="*/ 350 w 350"/>
                <a:gd name="T5" fmla="*/ 348 h 360"/>
                <a:gd name="T6" fmla="*/ 7 w 350"/>
                <a:gd name="T7" fmla="*/ 0 h 360"/>
                <a:gd name="T8" fmla="*/ 0 w 350"/>
                <a:gd name="T9" fmla="*/ 1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0" h="360">
                  <a:moveTo>
                    <a:pt x="0" y="12"/>
                  </a:moveTo>
                  <a:lnTo>
                    <a:pt x="343" y="360"/>
                  </a:lnTo>
                  <a:lnTo>
                    <a:pt x="350" y="348"/>
                  </a:lnTo>
                  <a:lnTo>
                    <a:pt x="7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4"/>
            <p:cNvSpPr/>
            <p:nvPr/>
          </p:nvSpPr>
          <p:spPr bwMode="auto">
            <a:xfrm>
              <a:off x="2922" y="2466"/>
              <a:ext cx="128" cy="355"/>
            </a:xfrm>
            <a:custGeom>
              <a:avLst/>
              <a:gdLst>
                <a:gd name="T0" fmla="*/ 121 w 128"/>
                <a:gd name="T1" fmla="*/ 0 h 355"/>
                <a:gd name="T2" fmla="*/ 0 w 128"/>
                <a:gd name="T3" fmla="*/ 339 h 355"/>
                <a:gd name="T4" fmla="*/ 9 w 128"/>
                <a:gd name="T5" fmla="*/ 355 h 355"/>
                <a:gd name="T6" fmla="*/ 128 w 128"/>
                <a:gd name="T7" fmla="*/ 10 h 355"/>
                <a:gd name="T8" fmla="*/ 121 w 128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355">
                  <a:moveTo>
                    <a:pt x="121" y="0"/>
                  </a:moveTo>
                  <a:lnTo>
                    <a:pt x="0" y="339"/>
                  </a:lnTo>
                  <a:lnTo>
                    <a:pt x="9" y="355"/>
                  </a:lnTo>
                  <a:lnTo>
                    <a:pt x="128" y="10"/>
                  </a:lnTo>
                  <a:lnTo>
                    <a:pt x="1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5"/>
            <p:cNvSpPr/>
            <p:nvPr/>
          </p:nvSpPr>
          <p:spPr bwMode="auto">
            <a:xfrm>
              <a:off x="2616" y="2118"/>
              <a:ext cx="417" cy="322"/>
            </a:xfrm>
            <a:custGeom>
              <a:avLst/>
              <a:gdLst>
                <a:gd name="T0" fmla="*/ 0 w 417"/>
                <a:gd name="T1" fmla="*/ 10 h 322"/>
                <a:gd name="T2" fmla="*/ 408 w 417"/>
                <a:gd name="T3" fmla="*/ 322 h 322"/>
                <a:gd name="T4" fmla="*/ 417 w 417"/>
                <a:gd name="T5" fmla="*/ 310 h 322"/>
                <a:gd name="T6" fmla="*/ 15 w 417"/>
                <a:gd name="T7" fmla="*/ 0 h 322"/>
                <a:gd name="T8" fmla="*/ 0 w 417"/>
                <a:gd name="T9" fmla="*/ 1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7" h="322">
                  <a:moveTo>
                    <a:pt x="0" y="10"/>
                  </a:moveTo>
                  <a:lnTo>
                    <a:pt x="408" y="322"/>
                  </a:lnTo>
                  <a:lnTo>
                    <a:pt x="417" y="310"/>
                  </a:lnTo>
                  <a:lnTo>
                    <a:pt x="15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6"/>
            <p:cNvSpPr/>
            <p:nvPr/>
          </p:nvSpPr>
          <p:spPr bwMode="auto">
            <a:xfrm>
              <a:off x="3054" y="1803"/>
              <a:ext cx="81" cy="618"/>
            </a:xfrm>
            <a:custGeom>
              <a:avLst/>
              <a:gdLst>
                <a:gd name="T0" fmla="*/ 69 w 81"/>
                <a:gd name="T1" fmla="*/ 0 h 618"/>
                <a:gd name="T2" fmla="*/ 0 w 81"/>
                <a:gd name="T3" fmla="*/ 618 h 618"/>
                <a:gd name="T4" fmla="*/ 10 w 81"/>
                <a:gd name="T5" fmla="*/ 618 h 618"/>
                <a:gd name="T6" fmla="*/ 81 w 81"/>
                <a:gd name="T7" fmla="*/ 0 h 618"/>
                <a:gd name="T8" fmla="*/ 69 w 81"/>
                <a:gd name="T9" fmla="*/ 0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618">
                  <a:moveTo>
                    <a:pt x="69" y="0"/>
                  </a:moveTo>
                  <a:lnTo>
                    <a:pt x="0" y="618"/>
                  </a:lnTo>
                  <a:lnTo>
                    <a:pt x="10" y="618"/>
                  </a:lnTo>
                  <a:lnTo>
                    <a:pt x="81" y="0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7"/>
            <p:cNvSpPr/>
            <p:nvPr/>
          </p:nvSpPr>
          <p:spPr bwMode="auto">
            <a:xfrm>
              <a:off x="3135" y="1810"/>
              <a:ext cx="476" cy="474"/>
            </a:xfrm>
            <a:custGeom>
              <a:avLst/>
              <a:gdLst>
                <a:gd name="T0" fmla="*/ 0 w 476"/>
                <a:gd name="T1" fmla="*/ 0 h 474"/>
                <a:gd name="T2" fmla="*/ 469 w 476"/>
                <a:gd name="T3" fmla="*/ 474 h 474"/>
                <a:gd name="T4" fmla="*/ 476 w 476"/>
                <a:gd name="T5" fmla="*/ 471 h 474"/>
                <a:gd name="T6" fmla="*/ 9 w 476"/>
                <a:gd name="T7" fmla="*/ 0 h 474"/>
                <a:gd name="T8" fmla="*/ 0 w 476"/>
                <a:gd name="T9" fmla="*/ 0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6" h="474">
                  <a:moveTo>
                    <a:pt x="0" y="0"/>
                  </a:moveTo>
                  <a:lnTo>
                    <a:pt x="469" y="474"/>
                  </a:lnTo>
                  <a:lnTo>
                    <a:pt x="476" y="471"/>
                  </a:lnTo>
                  <a:lnTo>
                    <a:pt x="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8"/>
            <p:cNvSpPr/>
            <p:nvPr/>
          </p:nvSpPr>
          <p:spPr bwMode="auto">
            <a:xfrm>
              <a:off x="2938" y="2109"/>
              <a:ext cx="363" cy="696"/>
            </a:xfrm>
            <a:custGeom>
              <a:avLst/>
              <a:gdLst>
                <a:gd name="T0" fmla="*/ 358 w 363"/>
                <a:gd name="T1" fmla="*/ 0 h 696"/>
                <a:gd name="T2" fmla="*/ 0 w 363"/>
                <a:gd name="T3" fmla="*/ 696 h 696"/>
                <a:gd name="T4" fmla="*/ 12 w 363"/>
                <a:gd name="T5" fmla="*/ 696 h 696"/>
                <a:gd name="T6" fmla="*/ 363 w 363"/>
                <a:gd name="T7" fmla="*/ 9 h 696"/>
                <a:gd name="T8" fmla="*/ 358 w 363"/>
                <a:gd name="T9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696">
                  <a:moveTo>
                    <a:pt x="358" y="0"/>
                  </a:moveTo>
                  <a:lnTo>
                    <a:pt x="0" y="696"/>
                  </a:lnTo>
                  <a:lnTo>
                    <a:pt x="12" y="696"/>
                  </a:lnTo>
                  <a:lnTo>
                    <a:pt x="363" y="9"/>
                  </a:lnTo>
                  <a:lnTo>
                    <a:pt x="3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9"/>
            <p:cNvSpPr/>
            <p:nvPr/>
          </p:nvSpPr>
          <p:spPr bwMode="auto">
            <a:xfrm>
              <a:off x="3085" y="2296"/>
              <a:ext cx="516" cy="154"/>
            </a:xfrm>
            <a:custGeom>
              <a:avLst/>
              <a:gdLst>
                <a:gd name="T0" fmla="*/ 0 w 516"/>
                <a:gd name="T1" fmla="*/ 144 h 154"/>
                <a:gd name="T2" fmla="*/ 516 w 516"/>
                <a:gd name="T3" fmla="*/ 0 h 154"/>
                <a:gd name="T4" fmla="*/ 516 w 516"/>
                <a:gd name="T5" fmla="*/ 7 h 154"/>
                <a:gd name="T6" fmla="*/ 0 w 516"/>
                <a:gd name="T7" fmla="*/ 154 h 154"/>
                <a:gd name="T8" fmla="*/ 0 w 516"/>
                <a:gd name="T9" fmla="*/ 14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154">
                  <a:moveTo>
                    <a:pt x="0" y="144"/>
                  </a:moveTo>
                  <a:lnTo>
                    <a:pt x="516" y="0"/>
                  </a:lnTo>
                  <a:lnTo>
                    <a:pt x="516" y="7"/>
                  </a:lnTo>
                  <a:lnTo>
                    <a:pt x="0" y="154"/>
                  </a:lnTo>
                  <a:lnTo>
                    <a:pt x="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60"/>
            <p:cNvSpPr/>
            <p:nvPr/>
          </p:nvSpPr>
          <p:spPr bwMode="auto">
            <a:xfrm>
              <a:off x="3637" y="2106"/>
              <a:ext cx="571" cy="192"/>
            </a:xfrm>
            <a:custGeom>
              <a:avLst/>
              <a:gdLst>
                <a:gd name="T0" fmla="*/ 0 w 571"/>
                <a:gd name="T1" fmla="*/ 180 h 192"/>
                <a:gd name="T2" fmla="*/ 571 w 571"/>
                <a:gd name="T3" fmla="*/ 0 h 192"/>
                <a:gd name="T4" fmla="*/ 571 w 571"/>
                <a:gd name="T5" fmla="*/ 12 h 192"/>
                <a:gd name="T6" fmla="*/ 0 w 571"/>
                <a:gd name="T7" fmla="*/ 192 h 192"/>
                <a:gd name="T8" fmla="*/ 0 w 571"/>
                <a:gd name="T9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1" h="192">
                  <a:moveTo>
                    <a:pt x="0" y="180"/>
                  </a:moveTo>
                  <a:lnTo>
                    <a:pt x="571" y="0"/>
                  </a:lnTo>
                  <a:lnTo>
                    <a:pt x="571" y="12"/>
                  </a:lnTo>
                  <a:lnTo>
                    <a:pt x="0" y="192"/>
                  </a:lnTo>
                  <a:lnTo>
                    <a:pt x="0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61"/>
            <p:cNvSpPr/>
            <p:nvPr/>
          </p:nvSpPr>
          <p:spPr bwMode="auto">
            <a:xfrm>
              <a:off x="4234" y="2106"/>
              <a:ext cx="521" cy="187"/>
            </a:xfrm>
            <a:custGeom>
              <a:avLst/>
              <a:gdLst>
                <a:gd name="T0" fmla="*/ 0 w 521"/>
                <a:gd name="T1" fmla="*/ 10 h 187"/>
                <a:gd name="T2" fmla="*/ 518 w 521"/>
                <a:gd name="T3" fmla="*/ 187 h 187"/>
                <a:gd name="T4" fmla="*/ 521 w 521"/>
                <a:gd name="T5" fmla="*/ 175 h 187"/>
                <a:gd name="T6" fmla="*/ 0 w 521"/>
                <a:gd name="T7" fmla="*/ 0 h 187"/>
                <a:gd name="T8" fmla="*/ 0 w 521"/>
                <a:gd name="T9" fmla="*/ 1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187">
                  <a:moveTo>
                    <a:pt x="0" y="10"/>
                  </a:moveTo>
                  <a:lnTo>
                    <a:pt x="518" y="187"/>
                  </a:lnTo>
                  <a:lnTo>
                    <a:pt x="521" y="175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2"/>
            <p:cNvSpPr/>
            <p:nvPr/>
          </p:nvSpPr>
          <p:spPr bwMode="auto">
            <a:xfrm>
              <a:off x="4795" y="1749"/>
              <a:ext cx="329" cy="525"/>
            </a:xfrm>
            <a:custGeom>
              <a:avLst/>
              <a:gdLst>
                <a:gd name="T0" fmla="*/ 329 w 329"/>
                <a:gd name="T1" fmla="*/ 0 h 525"/>
                <a:gd name="T2" fmla="*/ 0 w 329"/>
                <a:gd name="T3" fmla="*/ 525 h 525"/>
                <a:gd name="T4" fmla="*/ 7 w 329"/>
                <a:gd name="T5" fmla="*/ 525 h 525"/>
                <a:gd name="T6" fmla="*/ 329 w 329"/>
                <a:gd name="T7" fmla="*/ 12 h 525"/>
                <a:gd name="T8" fmla="*/ 329 w 329"/>
                <a:gd name="T9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525">
                  <a:moveTo>
                    <a:pt x="329" y="0"/>
                  </a:moveTo>
                  <a:lnTo>
                    <a:pt x="0" y="525"/>
                  </a:lnTo>
                  <a:lnTo>
                    <a:pt x="7" y="525"/>
                  </a:lnTo>
                  <a:lnTo>
                    <a:pt x="329" y="12"/>
                  </a:lnTo>
                  <a:lnTo>
                    <a:pt x="3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3"/>
            <p:cNvSpPr/>
            <p:nvPr/>
          </p:nvSpPr>
          <p:spPr bwMode="auto">
            <a:xfrm>
              <a:off x="5145" y="1756"/>
              <a:ext cx="52" cy="691"/>
            </a:xfrm>
            <a:custGeom>
              <a:avLst/>
              <a:gdLst>
                <a:gd name="T0" fmla="*/ 0 w 52"/>
                <a:gd name="T1" fmla="*/ 0 h 691"/>
                <a:gd name="T2" fmla="*/ 41 w 52"/>
                <a:gd name="T3" fmla="*/ 691 h 691"/>
                <a:gd name="T4" fmla="*/ 52 w 52"/>
                <a:gd name="T5" fmla="*/ 691 h 691"/>
                <a:gd name="T6" fmla="*/ 7 w 52"/>
                <a:gd name="T7" fmla="*/ 0 h 691"/>
                <a:gd name="T8" fmla="*/ 0 w 52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691">
                  <a:moveTo>
                    <a:pt x="0" y="0"/>
                  </a:moveTo>
                  <a:lnTo>
                    <a:pt x="41" y="691"/>
                  </a:lnTo>
                  <a:lnTo>
                    <a:pt x="52" y="691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4"/>
            <p:cNvSpPr/>
            <p:nvPr/>
          </p:nvSpPr>
          <p:spPr bwMode="auto">
            <a:xfrm>
              <a:off x="5204" y="2102"/>
              <a:ext cx="183" cy="355"/>
            </a:xfrm>
            <a:custGeom>
              <a:avLst/>
              <a:gdLst>
                <a:gd name="T0" fmla="*/ 171 w 183"/>
                <a:gd name="T1" fmla="*/ 0 h 355"/>
                <a:gd name="T2" fmla="*/ 0 w 183"/>
                <a:gd name="T3" fmla="*/ 345 h 355"/>
                <a:gd name="T4" fmla="*/ 10 w 183"/>
                <a:gd name="T5" fmla="*/ 355 h 355"/>
                <a:gd name="T6" fmla="*/ 183 w 183"/>
                <a:gd name="T7" fmla="*/ 0 h 355"/>
                <a:gd name="T8" fmla="*/ 171 w 18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55">
                  <a:moveTo>
                    <a:pt x="171" y="0"/>
                  </a:moveTo>
                  <a:lnTo>
                    <a:pt x="0" y="345"/>
                  </a:lnTo>
                  <a:lnTo>
                    <a:pt x="10" y="355"/>
                  </a:lnTo>
                  <a:lnTo>
                    <a:pt x="183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5"/>
            <p:cNvSpPr/>
            <p:nvPr/>
          </p:nvSpPr>
          <p:spPr bwMode="auto">
            <a:xfrm>
              <a:off x="4795" y="2303"/>
              <a:ext cx="362" cy="173"/>
            </a:xfrm>
            <a:custGeom>
              <a:avLst/>
              <a:gdLst>
                <a:gd name="T0" fmla="*/ 0 w 362"/>
                <a:gd name="T1" fmla="*/ 9 h 173"/>
                <a:gd name="T2" fmla="*/ 362 w 362"/>
                <a:gd name="T3" fmla="*/ 173 h 173"/>
                <a:gd name="T4" fmla="*/ 362 w 362"/>
                <a:gd name="T5" fmla="*/ 156 h 173"/>
                <a:gd name="T6" fmla="*/ 0 w 362"/>
                <a:gd name="T7" fmla="*/ 0 h 173"/>
                <a:gd name="T8" fmla="*/ 0 w 362"/>
                <a:gd name="T9" fmla="*/ 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173">
                  <a:moveTo>
                    <a:pt x="0" y="9"/>
                  </a:moveTo>
                  <a:lnTo>
                    <a:pt x="362" y="173"/>
                  </a:lnTo>
                  <a:lnTo>
                    <a:pt x="362" y="156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6"/>
            <p:cNvSpPr/>
            <p:nvPr/>
          </p:nvSpPr>
          <p:spPr bwMode="auto">
            <a:xfrm>
              <a:off x="5086" y="2499"/>
              <a:ext cx="102" cy="462"/>
            </a:xfrm>
            <a:custGeom>
              <a:avLst/>
              <a:gdLst>
                <a:gd name="T0" fmla="*/ 95 w 102"/>
                <a:gd name="T1" fmla="*/ 0 h 462"/>
                <a:gd name="T2" fmla="*/ 0 w 102"/>
                <a:gd name="T3" fmla="*/ 462 h 462"/>
                <a:gd name="T4" fmla="*/ 12 w 102"/>
                <a:gd name="T5" fmla="*/ 462 h 462"/>
                <a:gd name="T6" fmla="*/ 102 w 102"/>
                <a:gd name="T7" fmla="*/ 0 h 462"/>
                <a:gd name="T8" fmla="*/ 95 w 102"/>
                <a:gd name="T9" fmla="*/ 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462">
                  <a:moveTo>
                    <a:pt x="95" y="0"/>
                  </a:moveTo>
                  <a:lnTo>
                    <a:pt x="0" y="462"/>
                  </a:lnTo>
                  <a:lnTo>
                    <a:pt x="12" y="462"/>
                  </a:lnTo>
                  <a:lnTo>
                    <a:pt x="102" y="0"/>
                  </a:ln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7"/>
            <p:cNvSpPr/>
            <p:nvPr/>
          </p:nvSpPr>
          <p:spPr bwMode="auto">
            <a:xfrm>
              <a:off x="4724" y="2317"/>
              <a:ext cx="59" cy="663"/>
            </a:xfrm>
            <a:custGeom>
              <a:avLst/>
              <a:gdLst>
                <a:gd name="T0" fmla="*/ 50 w 59"/>
                <a:gd name="T1" fmla="*/ 0 h 663"/>
                <a:gd name="T2" fmla="*/ 0 w 59"/>
                <a:gd name="T3" fmla="*/ 663 h 663"/>
                <a:gd name="T4" fmla="*/ 9 w 59"/>
                <a:gd name="T5" fmla="*/ 663 h 663"/>
                <a:gd name="T6" fmla="*/ 59 w 59"/>
                <a:gd name="T7" fmla="*/ 0 h 663"/>
                <a:gd name="T8" fmla="*/ 50 w 59"/>
                <a:gd name="T9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3">
                  <a:moveTo>
                    <a:pt x="50" y="0"/>
                  </a:moveTo>
                  <a:lnTo>
                    <a:pt x="0" y="663"/>
                  </a:lnTo>
                  <a:lnTo>
                    <a:pt x="9" y="663"/>
                  </a:lnTo>
                  <a:lnTo>
                    <a:pt x="59" y="0"/>
                  </a:lnTo>
                  <a:lnTo>
                    <a:pt x="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8"/>
            <p:cNvSpPr/>
            <p:nvPr/>
          </p:nvSpPr>
          <p:spPr bwMode="auto">
            <a:xfrm>
              <a:off x="4740" y="2499"/>
              <a:ext cx="443" cy="481"/>
            </a:xfrm>
            <a:custGeom>
              <a:avLst/>
              <a:gdLst>
                <a:gd name="T0" fmla="*/ 436 w 443"/>
                <a:gd name="T1" fmla="*/ 0 h 481"/>
                <a:gd name="T2" fmla="*/ 0 w 443"/>
                <a:gd name="T3" fmla="*/ 476 h 481"/>
                <a:gd name="T4" fmla="*/ 7 w 443"/>
                <a:gd name="T5" fmla="*/ 481 h 481"/>
                <a:gd name="T6" fmla="*/ 443 w 443"/>
                <a:gd name="T7" fmla="*/ 0 h 481"/>
                <a:gd name="T8" fmla="*/ 436 w 443"/>
                <a:gd name="T9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3" h="481">
                  <a:moveTo>
                    <a:pt x="436" y="0"/>
                  </a:moveTo>
                  <a:lnTo>
                    <a:pt x="0" y="476"/>
                  </a:lnTo>
                  <a:lnTo>
                    <a:pt x="7" y="481"/>
                  </a:lnTo>
                  <a:lnTo>
                    <a:pt x="443" y="0"/>
                  </a:lnTo>
                  <a:lnTo>
                    <a:pt x="4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9"/>
            <p:cNvSpPr/>
            <p:nvPr/>
          </p:nvSpPr>
          <p:spPr bwMode="auto">
            <a:xfrm>
              <a:off x="4996" y="2573"/>
              <a:ext cx="81" cy="388"/>
            </a:xfrm>
            <a:custGeom>
              <a:avLst/>
              <a:gdLst>
                <a:gd name="T0" fmla="*/ 0 w 81"/>
                <a:gd name="T1" fmla="*/ 0 h 388"/>
                <a:gd name="T2" fmla="*/ 69 w 81"/>
                <a:gd name="T3" fmla="*/ 388 h 388"/>
                <a:gd name="T4" fmla="*/ 81 w 81"/>
                <a:gd name="T5" fmla="*/ 388 h 388"/>
                <a:gd name="T6" fmla="*/ 10 w 81"/>
                <a:gd name="T7" fmla="*/ 0 h 388"/>
                <a:gd name="T8" fmla="*/ 0 w 81"/>
                <a:gd name="T9" fmla="*/ 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388">
                  <a:moveTo>
                    <a:pt x="0" y="0"/>
                  </a:moveTo>
                  <a:lnTo>
                    <a:pt x="69" y="388"/>
                  </a:lnTo>
                  <a:lnTo>
                    <a:pt x="81" y="388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70"/>
            <p:cNvSpPr/>
            <p:nvPr/>
          </p:nvSpPr>
          <p:spPr bwMode="auto">
            <a:xfrm>
              <a:off x="4186" y="2116"/>
              <a:ext cx="38" cy="594"/>
            </a:xfrm>
            <a:custGeom>
              <a:avLst/>
              <a:gdLst>
                <a:gd name="T0" fmla="*/ 31 w 38"/>
                <a:gd name="T1" fmla="*/ 2 h 594"/>
                <a:gd name="T2" fmla="*/ 0 w 38"/>
                <a:gd name="T3" fmla="*/ 594 h 594"/>
                <a:gd name="T4" fmla="*/ 7 w 38"/>
                <a:gd name="T5" fmla="*/ 594 h 594"/>
                <a:gd name="T6" fmla="*/ 38 w 38"/>
                <a:gd name="T7" fmla="*/ 0 h 594"/>
                <a:gd name="T8" fmla="*/ 31 w 38"/>
                <a:gd name="T9" fmla="*/ 2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94">
                  <a:moveTo>
                    <a:pt x="31" y="2"/>
                  </a:moveTo>
                  <a:lnTo>
                    <a:pt x="0" y="594"/>
                  </a:lnTo>
                  <a:lnTo>
                    <a:pt x="7" y="594"/>
                  </a:lnTo>
                  <a:lnTo>
                    <a:pt x="38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71"/>
            <p:cNvSpPr/>
            <p:nvPr/>
          </p:nvSpPr>
          <p:spPr bwMode="auto">
            <a:xfrm>
              <a:off x="4201" y="2312"/>
              <a:ext cx="568" cy="415"/>
            </a:xfrm>
            <a:custGeom>
              <a:avLst/>
              <a:gdLst>
                <a:gd name="T0" fmla="*/ 0 w 568"/>
                <a:gd name="T1" fmla="*/ 405 h 415"/>
                <a:gd name="T2" fmla="*/ 563 w 568"/>
                <a:gd name="T3" fmla="*/ 0 h 415"/>
                <a:gd name="T4" fmla="*/ 568 w 568"/>
                <a:gd name="T5" fmla="*/ 7 h 415"/>
                <a:gd name="T6" fmla="*/ 0 w 568"/>
                <a:gd name="T7" fmla="*/ 415 h 415"/>
                <a:gd name="T8" fmla="*/ 0 w 568"/>
                <a:gd name="T9" fmla="*/ 40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415">
                  <a:moveTo>
                    <a:pt x="0" y="405"/>
                  </a:moveTo>
                  <a:lnTo>
                    <a:pt x="563" y="0"/>
                  </a:lnTo>
                  <a:lnTo>
                    <a:pt x="568" y="7"/>
                  </a:lnTo>
                  <a:lnTo>
                    <a:pt x="0" y="415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2"/>
            <p:cNvSpPr/>
            <p:nvPr/>
          </p:nvSpPr>
          <p:spPr bwMode="auto">
            <a:xfrm>
              <a:off x="4198" y="2729"/>
              <a:ext cx="507" cy="272"/>
            </a:xfrm>
            <a:custGeom>
              <a:avLst/>
              <a:gdLst>
                <a:gd name="T0" fmla="*/ 0 w 507"/>
                <a:gd name="T1" fmla="*/ 9 h 272"/>
                <a:gd name="T2" fmla="*/ 497 w 507"/>
                <a:gd name="T3" fmla="*/ 272 h 272"/>
                <a:gd name="T4" fmla="*/ 507 w 507"/>
                <a:gd name="T5" fmla="*/ 268 h 272"/>
                <a:gd name="T6" fmla="*/ 5 w 507"/>
                <a:gd name="T7" fmla="*/ 0 h 272"/>
                <a:gd name="T8" fmla="*/ 0 w 507"/>
                <a:gd name="T9" fmla="*/ 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72">
                  <a:moveTo>
                    <a:pt x="0" y="9"/>
                  </a:moveTo>
                  <a:lnTo>
                    <a:pt x="497" y="272"/>
                  </a:lnTo>
                  <a:lnTo>
                    <a:pt x="507" y="268"/>
                  </a:lnTo>
                  <a:lnTo>
                    <a:pt x="5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3"/>
            <p:cNvSpPr/>
            <p:nvPr/>
          </p:nvSpPr>
          <p:spPr bwMode="auto">
            <a:xfrm>
              <a:off x="3627" y="2298"/>
              <a:ext cx="540" cy="431"/>
            </a:xfrm>
            <a:custGeom>
              <a:avLst/>
              <a:gdLst>
                <a:gd name="T0" fmla="*/ 0 w 540"/>
                <a:gd name="T1" fmla="*/ 10 h 431"/>
                <a:gd name="T2" fmla="*/ 540 w 540"/>
                <a:gd name="T3" fmla="*/ 431 h 431"/>
                <a:gd name="T4" fmla="*/ 540 w 540"/>
                <a:gd name="T5" fmla="*/ 417 h 431"/>
                <a:gd name="T6" fmla="*/ 8 w 540"/>
                <a:gd name="T7" fmla="*/ 0 h 431"/>
                <a:gd name="T8" fmla="*/ 0 w 540"/>
                <a:gd name="T9" fmla="*/ 1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431">
                  <a:moveTo>
                    <a:pt x="0" y="10"/>
                  </a:moveTo>
                  <a:lnTo>
                    <a:pt x="540" y="431"/>
                  </a:lnTo>
                  <a:lnTo>
                    <a:pt x="540" y="417"/>
                  </a:lnTo>
                  <a:lnTo>
                    <a:pt x="8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4"/>
            <p:cNvSpPr/>
            <p:nvPr/>
          </p:nvSpPr>
          <p:spPr bwMode="auto">
            <a:xfrm>
              <a:off x="3495" y="2305"/>
              <a:ext cx="130" cy="621"/>
            </a:xfrm>
            <a:custGeom>
              <a:avLst/>
              <a:gdLst>
                <a:gd name="T0" fmla="*/ 125 w 130"/>
                <a:gd name="T1" fmla="*/ 0 h 621"/>
                <a:gd name="T2" fmla="*/ 0 w 130"/>
                <a:gd name="T3" fmla="*/ 621 h 621"/>
                <a:gd name="T4" fmla="*/ 9 w 130"/>
                <a:gd name="T5" fmla="*/ 621 h 621"/>
                <a:gd name="T6" fmla="*/ 130 w 130"/>
                <a:gd name="T7" fmla="*/ 5 h 621"/>
                <a:gd name="T8" fmla="*/ 125 w 130"/>
                <a:gd name="T9" fmla="*/ 0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621">
                  <a:moveTo>
                    <a:pt x="125" y="0"/>
                  </a:moveTo>
                  <a:lnTo>
                    <a:pt x="0" y="621"/>
                  </a:lnTo>
                  <a:lnTo>
                    <a:pt x="9" y="621"/>
                  </a:lnTo>
                  <a:lnTo>
                    <a:pt x="130" y="5"/>
                  </a:lnTo>
                  <a:lnTo>
                    <a:pt x="1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5"/>
            <p:cNvSpPr/>
            <p:nvPr/>
          </p:nvSpPr>
          <p:spPr bwMode="auto">
            <a:xfrm>
              <a:off x="3054" y="2461"/>
              <a:ext cx="420" cy="465"/>
            </a:xfrm>
            <a:custGeom>
              <a:avLst/>
              <a:gdLst>
                <a:gd name="T0" fmla="*/ 0 w 420"/>
                <a:gd name="T1" fmla="*/ 8 h 465"/>
                <a:gd name="T2" fmla="*/ 412 w 420"/>
                <a:gd name="T3" fmla="*/ 465 h 465"/>
                <a:gd name="T4" fmla="*/ 420 w 420"/>
                <a:gd name="T5" fmla="*/ 465 h 465"/>
                <a:gd name="T6" fmla="*/ 12 w 420"/>
                <a:gd name="T7" fmla="*/ 0 h 465"/>
                <a:gd name="T8" fmla="*/ 0 w 420"/>
                <a:gd name="T9" fmla="*/ 8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0" h="465">
                  <a:moveTo>
                    <a:pt x="0" y="8"/>
                  </a:moveTo>
                  <a:lnTo>
                    <a:pt x="412" y="465"/>
                  </a:lnTo>
                  <a:lnTo>
                    <a:pt x="420" y="465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6"/>
            <p:cNvSpPr/>
            <p:nvPr/>
          </p:nvSpPr>
          <p:spPr bwMode="auto">
            <a:xfrm>
              <a:off x="3519" y="2729"/>
              <a:ext cx="655" cy="223"/>
            </a:xfrm>
            <a:custGeom>
              <a:avLst/>
              <a:gdLst>
                <a:gd name="T0" fmla="*/ 0 w 655"/>
                <a:gd name="T1" fmla="*/ 213 h 223"/>
                <a:gd name="T2" fmla="*/ 655 w 655"/>
                <a:gd name="T3" fmla="*/ 0 h 223"/>
                <a:gd name="T4" fmla="*/ 655 w 655"/>
                <a:gd name="T5" fmla="*/ 9 h 223"/>
                <a:gd name="T6" fmla="*/ 0 w 655"/>
                <a:gd name="T7" fmla="*/ 223 h 223"/>
                <a:gd name="T8" fmla="*/ 0 w 655"/>
                <a:gd name="T9" fmla="*/ 21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223">
                  <a:moveTo>
                    <a:pt x="0" y="213"/>
                  </a:moveTo>
                  <a:lnTo>
                    <a:pt x="655" y="0"/>
                  </a:lnTo>
                  <a:lnTo>
                    <a:pt x="655" y="9"/>
                  </a:lnTo>
                  <a:lnTo>
                    <a:pt x="0" y="223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7"/>
            <p:cNvSpPr/>
            <p:nvPr/>
          </p:nvSpPr>
          <p:spPr bwMode="auto">
            <a:xfrm>
              <a:off x="4066" y="2738"/>
              <a:ext cx="123" cy="495"/>
            </a:xfrm>
            <a:custGeom>
              <a:avLst/>
              <a:gdLst>
                <a:gd name="T0" fmla="*/ 118 w 123"/>
                <a:gd name="T1" fmla="*/ 0 h 495"/>
                <a:gd name="T2" fmla="*/ 0 w 123"/>
                <a:gd name="T3" fmla="*/ 495 h 495"/>
                <a:gd name="T4" fmla="*/ 7 w 123"/>
                <a:gd name="T5" fmla="*/ 495 h 495"/>
                <a:gd name="T6" fmla="*/ 123 w 123"/>
                <a:gd name="T7" fmla="*/ 0 h 495"/>
                <a:gd name="T8" fmla="*/ 118 w 123"/>
                <a:gd name="T9" fmla="*/ 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495">
                  <a:moveTo>
                    <a:pt x="118" y="0"/>
                  </a:moveTo>
                  <a:lnTo>
                    <a:pt x="0" y="495"/>
                  </a:lnTo>
                  <a:lnTo>
                    <a:pt x="7" y="495"/>
                  </a:lnTo>
                  <a:lnTo>
                    <a:pt x="123" y="0"/>
                  </a:lnTo>
                  <a:lnTo>
                    <a:pt x="1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8"/>
            <p:cNvSpPr/>
            <p:nvPr/>
          </p:nvSpPr>
          <p:spPr bwMode="auto">
            <a:xfrm>
              <a:off x="2957" y="2843"/>
              <a:ext cx="971" cy="42"/>
            </a:xfrm>
            <a:custGeom>
              <a:avLst/>
              <a:gdLst>
                <a:gd name="T0" fmla="*/ 0 w 971"/>
                <a:gd name="T1" fmla="*/ 0 h 42"/>
                <a:gd name="T2" fmla="*/ 971 w 971"/>
                <a:gd name="T3" fmla="*/ 30 h 42"/>
                <a:gd name="T4" fmla="*/ 971 w 971"/>
                <a:gd name="T5" fmla="*/ 42 h 42"/>
                <a:gd name="T6" fmla="*/ 0 w 971"/>
                <a:gd name="T7" fmla="*/ 7 h 42"/>
                <a:gd name="T8" fmla="*/ 0 w 971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1" h="42">
                  <a:moveTo>
                    <a:pt x="0" y="0"/>
                  </a:moveTo>
                  <a:lnTo>
                    <a:pt x="971" y="30"/>
                  </a:lnTo>
                  <a:lnTo>
                    <a:pt x="971" y="42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9"/>
            <p:cNvSpPr/>
            <p:nvPr/>
          </p:nvSpPr>
          <p:spPr bwMode="auto">
            <a:xfrm>
              <a:off x="2865" y="2902"/>
              <a:ext cx="597" cy="57"/>
            </a:xfrm>
            <a:custGeom>
              <a:avLst/>
              <a:gdLst>
                <a:gd name="T0" fmla="*/ 0 w 597"/>
                <a:gd name="T1" fmla="*/ 0 h 57"/>
                <a:gd name="T2" fmla="*/ 597 w 597"/>
                <a:gd name="T3" fmla="*/ 50 h 57"/>
                <a:gd name="T4" fmla="*/ 597 w 597"/>
                <a:gd name="T5" fmla="*/ 57 h 57"/>
                <a:gd name="T6" fmla="*/ 0 w 597"/>
                <a:gd name="T7" fmla="*/ 12 h 57"/>
                <a:gd name="T8" fmla="*/ 0 w 597"/>
                <a:gd name="T9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7" h="57">
                  <a:moveTo>
                    <a:pt x="0" y="0"/>
                  </a:moveTo>
                  <a:lnTo>
                    <a:pt x="597" y="50"/>
                  </a:lnTo>
                  <a:lnTo>
                    <a:pt x="597" y="57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80"/>
            <p:cNvSpPr/>
            <p:nvPr/>
          </p:nvSpPr>
          <p:spPr bwMode="auto">
            <a:xfrm>
              <a:off x="2844" y="2916"/>
              <a:ext cx="61" cy="268"/>
            </a:xfrm>
            <a:custGeom>
              <a:avLst/>
              <a:gdLst>
                <a:gd name="T0" fmla="*/ 0 w 61"/>
                <a:gd name="T1" fmla="*/ 0 h 268"/>
                <a:gd name="T2" fmla="*/ 54 w 61"/>
                <a:gd name="T3" fmla="*/ 268 h 268"/>
                <a:gd name="T4" fmla="*/ 61 w 61"/>
                <a:gd name="T5" fmla="*/ 268 h 268"/>
                <a:gd name="T6" fmla="*/ 12 w 61"/>
                <a:gd name="T7" fmla="*/ 0 h 268"/>
                <a:gd name="T8" fmla="*/ 0 w 61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268">
                  <a:moveTo>
                    <a:pt x="0" y="0"/>
                  </a:moveTo>
                  <a:lnTo>
                    <a:pt x="54" y="268"/>
                  </a:lnTo>
                  <a:lnTo>
                    <a:pt x="61" y="268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81"/>
            <p:cNvSpPr/>
            <p:nvPr/>
          </p:nvSpPr>
          <p:spPr bwMode="auto">
            <a:xfrm>
              <a:off x="2851" y="2909"/>
              <a:ext cx="608" cy="519"/>
            </a:xfrm>
            <a:custGeom>
              <a:avLst/>
              <a:gdLst>
                <a:gd name="T0" fmla="*/ 0 w 608"/>
                <a:gd name="T1" fmla="*/ 9 h 519"/>
                <a:gd name="T2" fmla="*/ 601 w 608"/>
                <a:gd name="T3" fmla="*/ 519 h 519"/>
                <a:gd name="T4" fmla="*/ 608 w 608"/>
                <a:gd name="T5" fmla="*/ 509 h 519"/>
                <a:gd name="T6" fmla="*/ 7 w 608"/>
                <a:gd name="T7" fmla="*/ 0 h 519"/>
                <a:gd name="T8" fmla="*/ 0 w 608"/>
                <a:gd name="T9" fmla="*/ 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8" h="519">
                  <a:moveTo>
                    <a:pt x="0" y="9"/>
                  </a:moveTo>
                  <a:lnTo>
                    <a:pt x="601" y="519"/>
                  </a:lnTo>
                  <a:lnTo>
                    <a:pt x="608" y="509"/>
                  </a:lnTo>
                  <a:lnTo>
                    <a:pt x="7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2"/>
            <p:cNvSpPr/>
            <p:nvPr/>
          </p:nvSpPr>
          <p:spPr bwMode="auto">
            <a:xfrm>
              <a:off x="3474" y="2985"/>
              <a:ext cx="21" cy="421"/>
            </a:xfrm>
            <a:custGeom>
              <a:avLst/>
              <a:gdLst>
                <a:gd name="T0" fmla="*/ 11 w 21"/>
                <a:gd name="T1" fmla="*/ 7 h 421"/>
                <a:gd name="T2" fmla="*/ 0 w 21"/>
                <a:gd name="T3" fmla="*/ 421 h 421"/>
                <a:gd name="T4" fmla="*/ 11 w 21"/>
                <a:gd name="T5" fmla="*/ 421 h 421"/>
                <a:gd name="T6" fmla="*/ 21 w 21"/>
                <a:gd name="T7" fmla="*/ 0 h 421"/>
                <a:gd name="T8" fmla="*/ 11 w 21"/>
                <a:gd name="T9" fmla="*/ 7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21">
                  <a:moveTo>
                    <a:pt x="11" y="7"/>
                  </a:moveTo>
                  <a:lnTo>
                    <a:pt x="0" y="421"/>
                  </a:lnTo>
                  <a:lnTo>
                    <a:pt x="11" y="421"/>
                  </a:lnTo>
                  <a:lnTo>
                    <a:pt x="21" y="0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3"/>
            <p:cNvSpPr/>
            <p:nvPr/>
          </p:nvSpPr>
          <p:spPr bwMode="auto">
            <a:xfrm>
              <a:off x="3519" y="2959"/>
              <a:ext cx="520" cy="296"/>
            </a:xfrm>
            <a:custGeom>
              <a:avLst/>
              <a:gdLst>
                <a:gd name="T0" fmla="*/ 0 w 520"/>
                <a:gd name="T1" fmla="*/ 16 h 296"/>
                <a:gd name="T2" fmla="*/ 509 w 520"/>
                <a:gd name="T3" fmla="*/ 296 h 296"/>
                <a:gd name="T4" fmla="*/ 520 w 520"/>
                <a:gd name="T5" fmla="*/ 286 h 296"/>
                <a:gd name="T6" fmla="*/ 0 w 520"/>
                <a:gd name="T7" fmla="*/ 0 h 296"/>
                <a:gd name="T8" fmla="*/ 0 w 520"/>
                <a:gd name="T9" fmla="*/ 1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0" h="296">
                  <a:moveTo>
                    <a:pt x="0" y="16"/>
                  </a:moveTo>
                  <a:lnTo>
                    <a:pt x="509" y="296"/>
                  </a:lnTo>
                  <a:lnTo>
                    <a:pt x="520" y="286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4"/>
            <p:cNvSpPr/>
            <p:nvPr/>
          </p:nvSpPr>
          <p:spPr bwMode="auto">
            <a:xfrm>
              <a:off x="4082" y="3011"/>
              <a:ext cx="616" cy="246"/>
            </a:xfrm>
            <a:custGeom>
              <a:avLst/>
              <a:gdLst>
                <a:gd name="T0" fmla="*/ 0 w 616"/>
                <a:gd name="T1" fmla="*/ 232 h 246"/>
                <a:gd name="T2" fmla="*/ 616 w 616"/>
                <a:gd name="T3" fmla="*/ 0 h 246"/>
                <a:gd name="T4" fmla="*/ 616 w 616"/>
                <a:gd name="T5" fmla="*/ 12 h 246"/>
                <a:gd name="T6" fmla="*/ 0 w 616"/>
                <a:gd name="T7" fmla="*/ 246 h 246"/>
                <a:gd name="T8" fmla="*/ 0 w 616"/>
                <a:gd name="T9" fmla="*/ 232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246">
                  <a:moveTo>
                    <a:pt x="0" y="232"/>
                  </a:moveTo>
                  <a:lnTo>
                    <a:pt x="616" y="0"/>
                  </a:lnTo>
                  <a:lnTo>
                    <a:pt x="616" y="12"/>
                  </a:lnTo>
                  <a:lnTo>
                    <a:pt x="0" y="246"/>
                  </a:lnTo>
                  <a:lnTo>
                    <a:pt x="0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5"/>
            <p:cNvSpPr/>
            <p:nvPr/>
          </p:nvSpPr>
          <p:spPr bwMode="auto">
            <a:xfrm>
              <a:off x="4755" y="2992"/>
              <a:ext cx="284" cy="19"/>
            </a:xfrm>
            <a:custGeom>
              <a:avLst/>
              <a:gdLst>
                <a:gd name="T0" fmla="*/ 0 w 284"/>
                <a:gd name="T1" fmla="*/ 7 h 19"/>
                <a:gd name="T2" fmla="*/ 284 w 284"/>
                <a:gd name="T3" fmla="*/ 0 h 19"/>
                <a:gd name="T4" fmla="*/ 284 w 284"/>
                <a:gd name="T5" fmla="*/ 7 h 19"/>
                <a:gd name="T6" fmla="*/ 0 w 284"/>
                <a:gd name="T7" fmla="*/ 19 h 19"/>
                <a:gd name="T8" fmla="*/ 0 w 284"/>
                <a:gd name="T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9">
                  <a:moveTo>
                    <a:pt x="0" y="7"/>
                  </a:moveTo>
                  <a:lnTo>
                    <a:pt x="284" y="0"/>
                  </a:lnTo>
                  <a:lnTo>
                    <a:pt x="284" y="7"/>
                  </a:lnTo>
                  <a:lnTo>
                    <a:pt x="0" y="19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6"/>
            <p:cNvSpPr/>
            <p:nvPr/>
          </p:nvSpPr>
          <p:spPr bwMode="auto">
            <a:xfrm>
              <a:off x="4343" y="3013"/>
              <a:ext cx="360" cy="452"/>
            </a:xfrm>
            <a:custGeom>
              <a:avLst/>
              <a:gdLst>
                <a:gd name="T0" fmla="*/ 360 w 360"/>
                <a:gd name="T1" fmla="*/ 0 h 452"/>
                <a:gd name="T2" fmla="*/ 0 w 360"/>
                <a:gd name="T3" fmla="*/ 452 h 452"/>
                <a:gd name="T4" fmla="*/ 16 w 360"/>
                <a:gd name="T5" fmla="*/ 452 h 452"/>
                <a:gd name="T6" fmla="*/ 360 w 360"/>
                <a:gd name="T7" fmla="*/ 10 h 452"/>
                <a:gd name="T8" fmla="*/ 360 w 360"/>
                <a:gd name="T9" fmla="*/ 0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452">
                  <a:moveTo>
                    <a:pt x="360" y="0"/>
                  </a:moveTo>
                  <a:lnTo>
                    <a:pt x="0" y="452"/>
                  </a:lnTo>
                  <a:lnTo>
                    <a:pt x="16" y="452"/>
                  </a:lnTo>
                  <a:lnTo>
                    <a:pt x="360" y="10"/>
                  </a:lnTo>
                  <a:lnTo>
                    <a:pt x="36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7"/>
            <p:cNvSpPr/>
            <p:nvPr/>
          </p:nvSpPr>
          <p:spPr bwMode="auto">
            <a:xfrm>
              <a:off x="4532" y="3023"/>
              <a:ext cx="180" cy="270"/>
            </a:xfrm>
            <a:custGeom>
              <a:avLst/>
              <a:gdLst>
                <a:gd name="T0" fmla="*/ 171 w 180"/>
                <a:gd name="T1" fmla="*/ 0 h 270"/>
                <a:gd name="T2" fmla="*/ 0 w 180"/>
                <a:gd name="T3" fmla="*/ 262 h 270"/>
                <a:gd name="T4" fmla="*/ 14 w 180"/>
                <a:gd name="T5" fmla="*/ 270 h 270"/>
                <a:gd name="T6" fmla="*/ 180 w 180"/>
                <a:gd name="T7" fmla="*/ 0 h 270"/>
                <a:gd name="T8" fmla="*/ 171 w 180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270">
                  <a:moveTo>
                    <a:pt x="171" y="0"/>
                  </a:moveTo>
                  <a:lnTo>
                    <a:pt x="0" y="262"/>
                  </a:lnTo>
                  <a:lnTo>
                    <a:pt x="14" y="270"/>
                  </a:lnTo>
                  <a:lnTo>
                    <a:pt x="180" y="0"/>
                  </a:lnTo>
                  <a:lnTo>
                    <a:pt x="17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8"/>
            <p:cNvSpPr/>
            <p:nvPr/>
          </p:nvSpPr>
          <p:spPr bwMode="auto">
            <a:xfrm>
              <a:off x="4352" y="3330"/>
              <a:ext cx="149" cy="143"/>
            </a:xfrm>
            <a:custGeom>
              <a:avLst/>
              <a:gdLst>
                <a:gd name="T0" fmla="*/ 149 w 149"/>
                <a:gd name="T1" fmla="*/ 0 h 143"/>
                <a:gd name="T2" fmla="*/ 0 w 149"/>
                <a:gd name="T3" fmla="*/ 133 h 143"/>
                <a:gd name="T4" fmla="*/ 7 w 149"/>
                <a:gd name="T5" fmla="*/ 143 h 143"/>
                <a:gd name="T6" fmla="*/ 149 w 149"/>
                <a:gd name="T7" fmla="*/ 8 h 143"/>
                <a:gd name="T8" fmla="*/ 149 w 149"/>
                <a:gd name="T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143">
                  <a:moveTo>
                    <a:pt x="149" y="0"/>
                  </a:moveTo>
                  <a:lnTo>
                    <a:pt x="0" y="133"/>
                  </a:lnTo>
                  <a:lnTo>
                    <a:pt x="7" y="143"/>
                  </a:lnTo>
                  <a:lnTo>
                    <a:pt x="149" y="8"/>
                  </a:lnTo>
                  <a:lnTo>
                    <a:pt x="14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9"/>
            <p:cNvSpPr/>
            <p:nvPr/>
          </p:nvSpPr>
          <p:spPr bwMode="auto">
            <a:xfrm>
              <a:off x="3497" y="3262"/>
              <a:ext cx="542" cy="166"/>
            </a:xfrm>
            <a:custGeom>
              <a:avLst/>
              <a:gdLst>
                <a:gd name="T0" fmla="*/ 0 w 542"/>
                <a:gd name="T1" fmla="*/ 151 h 166"/>
                <a:gd name="T2" fmla="*/ 533 w 542"/>
                <a:gd name="T3" fmla="*/ 0 h 166"/>
                <a:gd name="T4" fmla="*/ 542 w 542"/>
                <a:gd name="T5" fmla="*/ 9 h 166"/>
                <a:gd name="T6" fmla="*/ 0 w 542"/>
                <a:gd name="T7" fmla="*/ 166 h 166"/>
                <a:gd name="T8" fmla="*/ 0 w 542"/>
                <a:gd name="T9" fmla="*/ 151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166">
                  <a:moveTo>
                    <a:pt x="0" y="151"/>
                  </a:moveTo>
                  <a:lnTo>
                    <a:pt x="533" y="0"/>
                  </a:lnTo>
                  <a:lnTo>
                    <a:pt x="542" y="9"/>
                  </a:lnTo>
                  <a:lnTo>
                    <a:pt x="0" y="166"/>
                  </a:lnTo>
                  <a:lnTo>
                    <a:pt x="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90"/>
            <p:cNvSpPr/>
            <p:nvPr/>
          </p:nvSpPr>
          <p:spPr bwMode="auto">
            <a:xfrm>
              <a:off x="3509" y="3430"/>
              <a:ext cx="789" cy="61"/>
            </a:xfrm>
            <a:custGeom>
              <a:avLst/>
              <a:gdLst>
                <a:gd name="T0" fmla="*/ 0 w 789"/>
                <a:gd name="T1" fmla="*/ 0 h 61"/>
                <a:gd name="T2" fmla="*/ 789 w 789"/>
                <a:gd name="T3" fmla="*/ 52 h 61"/>
                <a:gd name="T4" fmla="*/ 789 w 789"/>
                <a:gd name="T5" fmla="*/ 61 h 61"/>
                <a:gd name="T6" fmla="*/ 0 w 789"/>
                <a:gd name="T7" fmla="*/ 7 h 61"/>
                <a:gd name="T8" fmla="*/ 0 w 789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9" h="61">
                  <a:moveTo>
                    <a:pt x="0" y="0"/>
                  </a:moveTo>
                  <a:lnTo>
                    <a:pt x="789" y="52"/>
                  </a:lnTo>
                  <a:lnTo>
                    <a:pt x="789" y="6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91"/>
            <p:cNvSpPr/>
            <p:nvPr/>
          </p:nvSpPr>
          <p:spPr bwMode="auto">
            <a:xfrm>
              <a:off x="4066" y="3267"/>
              <a:ext cx="234" cy="210"/>
            </a:xfrm>
            <a:custGeom>
              <a:avLst/>
              <a:gdLst>
                <a:gd name="T0" fmla="*/ 0 w 234"/>
                <a:gd name="T1" fmla="*/ 0 h 210"/>
                <a:gd name="T2" fmla="*/ 234 w 234"/>
                <a:gd name="T3" fmla="*/ 210 h 210"/>
                <a:gd name="T4" fmla="*/ 234 w 234"/>
                <a:gd name="T5" fmla="*/ 198 h 210"/>
                <a:gd name="T6" fmla="*/ 11 w 234"/>
                <a:gd name="T7" fmla="*/ 0 h 210"/>
                <a:gd name="T8" fmla="*/ 0 w 234"/>
                <a:gd name="T9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10">
                  <a:moveTo>
                    <a:pt x="0" y="0"/>
                  </a:moveTo>
                  <a:lnTo>
                    <a:pt x="234" y="210"/>
                  </a:lnTo>
                  <a:lnTo>
                    <a:pt x="234" y="198"/>
                  </a:lnTo>
                  <a:lnTo>
                    <a:pt x="1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Oval 92"/>
            <p:cNvSpPr>
              <a:spLocks noChangeArrowheads="1"/>
            </p:cNvSpPr>
            <p:nvPr/>
          </p:nvSpPr>
          <p:spPr bwMode="auto">
            <a:xfrm>
              <a:off x="2830" y="965"/>
              <a:ext cx="78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93"/>
            <p:cNvSpPr>
              <a:spLocks noChangeArrowheads="1"/>
            </p:cNvSpPr>
            <p:nvPr/>
          </p:nvSpPr>
          <p:spPr bwMode="auto">
            <a:xfrm>
              <a:off x="3374" y="1076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94"/>
            <p:cNvSpPr>
              <a:spLocks noChangeArrowheads="1"/>
            </p:cNvSpPr>
            <p:nvPr/>
          </p:nvSpPr>
          <p:spPr bwMode="auto">
            <a:xfrm>
              <a:off x="3424" y="719"/>
              <a:ext cx="69" cy="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Oval 95"/>
            <p:cNvSpPr>
              <a:spLocks noChangeArrowheads="1"/>
            </p:cNvSpPr>
            <p:nvPr/>
          </p:nvSpPr>
          <p:spPr bwMode="auto">
            <a:xfrm>
              <a:off x="3623" y="593"/>
              <a:ext cx="78" cy="8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Oval 96"/>
            <p:cNvSpPr>
              <a:spLocks noChangeArrowheads="1"/>
            </p:cNvSpPr>
            <p:nvPr/>
          </p:nvSpPr>
          <p:spPr bwMode="auto">
            <a:xfrm>
              <a:off x="4044" y="984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Oval 97"/>
            <p:cNvSpPr>
              <a:spLocks noChangeArrowheads="1"/>
            </p:cNvSpPr>
            <p:nvPr/>
          </p:nvSpPr>
          <p:spPr bwMode="auto">
            <a:xfrm>
              <a:off x="4399" y="832"/>
              <a:ext cx="88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Oval 98"/>
            <p:cNvSpPr>
              <a:spLocks noChangeArrowheads="1"/>
            </p:cNvSpPr>
            <p:nvPr/>
          </p:nvSpPr>
          <p:spPr bwMode="auto">
            <a:xfrm>
              <a:off x="4700" y="1076"/>
              <a:ext cx="69" cy="6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Oval 99"/>
            <p:cNvSpPr>
              <a:spLocks noChangeArrowheads="1"/>
            </p:cNvSpPr>
            <p:nvPr/>
          </p:nvSpPr>
          <p:spPr bwMode="auto">
            <a:xfrm>
              <a:off x="4745" y="2263"/>
              <a:ext cx="64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00"/>
            <p:cNvSpPr>
              <a:spLocks noChangeArrowheads="1"/>
            </p:cNvSpPr>
            <p:nvPr/>
          </p:nvSpPr>
          <p:spPr bwMode="auto">
            <a:xfrm>
              <a:off x="3800" y="1583"/>
              <a:ext cx="50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01"/>
            <p:cNvSpPr>
              <a:spLocks noChangeArrowheads="1"/>
            </p:cNvSpPr>
            <p:nvPr/>
          </p:nvSpPr>
          <p:spPr bwMode="auto">
            <a:xfrm>
              <a:off x="4949" y="2499"/>
              <a:ext cx="92" cy="9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Oval 102"/>
            <p:cNvSpPr>
              <a:spLocks noChangeArrowheads="1"/>
            </p:cNvSpPr>
            <p:nvPr/>
          </p:nvSpPr>
          <p:spPr bwMode="auto">
            <a:xfrm>
              <a:off x="4272" y="1706"/>
              <a:ext cx="106" cy="1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Oval 103"/>
            <p:cNvSpPr>
              <a:spLocks noChangeArrowheads="1"/>
            </p:cNvSpPr>
            <p:nvPr/>
          </p:nvSpPr>
          <p:spPr bwMode="auto">
            <a:xfrm>
              <a:off x="4518" y="1550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04"/>
            <p:cNvSpPr>
              <a:spLocks noChangeArrowheads="1"/>
            </p:cNvSpPr>
            <p:nvPr/>
          </p:nvSpPr>
          <p:spPr bwMode="auto">
            <a:xfrm>
              <a:off x="5032" y="1124"/>
              <a:ext cx="85" cy="8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05"/>
            <p:cNvSpPr>
              <a:spLocks noChangeArrowheads="1"/>
            </p:cNvSpPr>
            <p:nvPr/>
          </p:nvSpPr>
          <p:spPr bwMode="auto">
            <a:xfrm>
              <a:off x="5039" y="1536"/>
              <a:ext cx="92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Oval 106"/>
            <p:cNvSpPr>
              <a:spLocks noChangeArrowheads="1"/>
            </p:cNvSpPr>
            <p:nvPr/>
          </p:nvSpPr>
          <p:spPr bwMode="auto">
            <a:xfrm>
              <a:off x="5155" y="2440"/>
              <a:ext cx="66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Oval 107"/>
            <p:cNvSpPr>
              <a:spLocks noChangeArrowheads="1"/>
            </p:cNvSpPr>
            <p:nvPr/>
          </p:nvSpPr>
          <p:spPr bwMode="auto">
            <a:xfrm>
              <a:off x="5342" y="2040"/>
              <a:ext cx="83" cy="8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Oval 108"/>
            <p:cNvSpPr>
              <a:spLocks noChangeArrowheads="1"/>
            </p:cNvSpPr>
            <p:nvPr/>
          </p:nvSpPr>
          <p:spPr bwMode="auto">
            <a:xfrm>
              <a:off x="4196" y="2078"/>
              <a:ext cx="47" cy="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Oval 109"/>
            <p:cNvSpPr>
              <a:spLocks noChangeArrowheads="1"/>
            </p:cNvSpPr>
            <p:nvPr/>
          </p:nvSpPr>
          <p:spPr bwMode="auto">
            <a:xfrm>
              <a:off x="4293" y="3454"/>
              <a:ext cx="76" cy="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10"/>
            <p:cNvSpPr>
              <a:spLocks noChangeArrowheads="1"/>
            </p:cNvSpPr>
            <p:nvPr/>
          </p:nvSpPr>
          <p:spPr bwMode="auto">
            <a:xfrm>
              <a:off x="4482" y="3274"/>
              <a:ext cx="74" cy="7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Oval 111"/>
            <p:cNvSpPr>
              <a:spLocks noChangeArrowheads="1"/>
            </p:cNvSpPr>
            <p:nvPr/>
          </p:nvSpPr>
          <p:spPr bwMode="auto">
            <a:xfrm>
              <a:off x="4693" y="2971"/>
              <a:ext cx="62" cy="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12"/>
            <p:cNvSpPr>
              <a:spLocks noChangeArrowheads="1"/>
            </p:cNvSpPr>
            <p:nvPr/>
          </p:nvSpPr>
          <p:spPr bwMode="auto">
            <a:xfrm>
              <a:off x="5039" y="2954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Oval 113"/>
            <p:cNvSpPr>
              <a:spLocks noChangeArrowheads="1"/>
            </p:cNvSpPr>
            <p:nvPr/>
          </p:nvSpPr>
          <p:spPr bwMode="auto">
            <a:xfrm>
              <a:off x="4025" y="3224"/>
              <a:ext cx="62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Oval 114"/>
            <p:cNvSpPr>
              <a:spLocks noChangeArrowheads="1"/>
            </p:cNvSpPr>
            <p:nvPr/>
          </p:nvSpPr>
          <p:spPr bwMode="auto">
            <a:xfrm>
              <a:off x="3381" y="1169"/>
              <a:ext cx="59" cy="5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Oval 115"/>
            <p:cNvSpPr>
              <a:spLocks noChangeArrowheads="1"/>
            </p:cNvSpPr>
            <p:nvPr/>
          </p:nvSpPr>
          <p:spPr bwMode="auto">
            <a:xfrm>
              <a:off x="2574" y="2073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Oval 116"/>
            <p:cNvSpPr>
              <a:spLocks noChangeArrowheads="1"/>
            </p:cNvSpPr>
            <p:nvPr/>
          </p:nvSpPr>
          <p:spPr bwMode="auto">
            <a:xfrm>
              <a:off x="2410" y="2459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Oval 117"/>
            <p:cNvSpPr>
              <a:spLocks noChangeArrowheads="1"/>
            </p:cNvSpPr>
            <p:nvPr/>
          </p:nvSpPr>
          <p:spPr bwMode="auto">
            <a:xfrm>
              <a:off x="2867" y="3174"/>
              <a:ext cx="79" cy="7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Oval 118"/>
            <p:cNvSpPr>
              <a:spLocks noChangeArrowheads="1"/>
            </p:cNvSpPr>
            <p:nvPr/>
          </p:nvSpPr>
          <p:spPr bwMode="auto">
            <a:xfrm>
              <a:off x="2811" y="2862"/>
              <a:ext cx="66" cy="6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Oval 119"/>
            <p:cNvSpPr>
              <a:spLocks noChangeArrowheads="1"/>
            </p:cNvSpPr>
            <p:nvPr/>
          </p:nvSpPr>
          <p:spPr bwMode="auto">
            <a:xfrm>
              <a:off x="2867" y="2791"/>
              <a:ext cx="95" cy="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Oval 120"/>
            <p:cNvSpPr>
              <a:spLocks noChangeArrowheads="1"/>
            </p:cNvSpPr>
            <p:nvPr/>
          </p:nvSpPr>
          <p:spPr bwMode="auto">
            <a:xfrm>
              <a:off x="2410" y="1635"/>
              <a:ext cx="86" cy="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Oval 121"/>
            <p:cNvSpPr>
              <a:spLocks noChangeArrowheads="1"/>
            </p:cNvSpPr>
            <p:nvPr/>
          </p:nvSpPr>
          <p:spPr bwMode="auto">
            <a:xfrm>
              <a:off x="3599" y="2270"/>
              <a:ext cx="45" cy="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Oval 122"/>
            <p:cNvSpPr>
              <a:spLocks noChangeArrowheads="1"/>
            </p:cNvSpPr>
            <p:nvPr/>
          </p:nvSpPr>
          <p:spPr bwMode="auto">
            <a:xfrm>
              <a:off x="3462" y="2918"/>
              <a:ext cx="59" cy="6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Oval 123"/>
            <p:cNvSpPr>
              <a:spLocks noChangeArrowheads="1"/>
            </p:cNvSpPr>
            <p:nvPr/>
          </p:nvSpPr>
          <p:spPr bwMode="auto">
            <a:xfrm>
              <a:off x="3594" y="3449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Oval 124"/>
            <p:cNvSpPr>
              <a:spLocks noChangeArrowheads="1"/>
            </p:cNvSpPr>
            <p:nvPr/>
          </p:nvSpPr>
          <p:spPr bwMode="auto">
            <a:xfrm>
              <a:off x="3445" y="3399"/>
              <a:ext cx="62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Oval 125"/>
            <p:cNvSpPr>
              <a:spLocks noChangeArrowheads="1"/>
            </p:cNvSpPr>
            <p:nvPr/>
          </p:nvSpPr>
          <p:spPr bwMode="auto">
            <a:xfrm>
              <a:off x="2792" y="1270"/>
              <a:ext cx="66" cy="6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Oval 126"/>
            <p:cNvSpPr>
              <a:spLocks noChangeArrowheads="1"/>
            </p:cNvSpPr>
            <p:nvPr/>
          </p:nvSpPr>
          <p:spPr bwMode="auto">
            <a:xfrm>
              <a:off x="2564" y="1756"/>
              <a:ext cx="95" cy="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Oval 127"/>
            <p:cNvSpPr>
              <a:spLocks noChangeArrowheads="1"/>
            </p:cNvSpPr>
            <p:nvPr/>
          </p:nvSpPr>
          <p:spPr bwMode="auto">
            <a:xfrm>
              <a:off x="3107" y="1756"/>
              <a:ext cx="59" cy="6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Oval 128"/>
            <p:cNvSpPr>
              <a:spLocks noChangeArrowheads="1"/>
            </p:cNvSpPr>
            <p:nvPr/>
          </p:nvSpPr>
          <p:spPr bwMode="auto">
            <a:xfrm>
              <a:off x="3263" y="2030"/>
              <a:ext cx="99" cy="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Oval 129"/>
            <p:cNvSpPr>
              <a:spLocks noChangeArrowheads="1"/>
            </p:cNvSpPr>
            <p:nvPr/>
          </p:nvSpPr>
          <p:spPr bwMode="auto">
            <a:xfrm>
              <a:off x="3021" y="2412"/>
              <a:ext cx="64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Oval 130"/>
            <p:cNvSpPr>
              <a:spLocks noChangeArrowheads="1"/>
            </p:cNvSpPr>
            <p:nvPr/>
          </p:nvSpPr>
          <p:spPr bwMode="auto">
            <a:xfrm>
              <a:off x="3919" y="2828"/>
              <a:ext cx="102" cy="10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Oval 131"/>
            <p:cNvSpPr>
              <a:spLocks noChangeArrowheads="1"/>
            </p:cNvSpPr>
            <p:nvPr/>
          </p:nvSpPr>
          <p:spPr bwMode="auto">
            <a:xfrm>
              <a:off x="4163" y="2705"/>
              <a:ext cx="45" cy="4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Oval 132"/>
            <p:cNvSpPr>
              <a:spLocks noChangeArrowheads="1"/>
            </p:cNvSpPr>
            <p:nvPr/>
          </p:nvSpPr>
          <p:spPr bwMode="auto">
            <a:xfrm>
              <a:off x="4281" y="638"/>
              <a:ext cx="78" cy="7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133"/>
            <p:cNvSpPr/>
            <p:nvPr/>
          </p:nvSpPr>
          <p:spPr bwMode="auto">
            <a:xfrm>
              <a:off x="2893" y="641"/>
              <a:ext cx="744" cy="357"/>
            </a:xfrm>
            <a:custGeom>
              <a:avLst/>
              <a:gdLst>
                <a:gd name="T0" fmla="*/ 0 w 744"/>
                <a:gd name="T1" fmla="*/ 343 h 357"/>
                <a:gd name="T2" fmla="*/ 734 w 744"/>
                <a:gd name="T3" fmla="*/ 0 h 357"/>
                <a:gd name="T4" fmla="*/ 744 w 744"/>
                <a:gd name="T5" fmla="*/ 11 h 357"/>
                <a:gd name="T6" fmla="*/ 8 w 744"/>
                <a:gd name="T7" fmla="*/ 357 h 357"/>
                <a:gd name="T8" fmla="*/ 0 w 744"/>
                <a:gd name="T9" fmla="*/ 343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4" h="357">
                  <a:moveTo>
                    <a:pt x="0" y="343"/>
                  </a:moveTo>
                  <a:lnTo>
                    <a:pt x="734" y="0"/>
                  </a:lnTo>
                  <a:lnTo>
                    <a:pt x="744" y="11"/>
                  </a:lnTo>
                  <a:lnTo>
                    <a:pt x="8" y="357"/>
                  </a:lnTo>
                  <a:lnTo>
                    <a:pt x="0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134"/>
            <p:cNvSpPr/>
            <p:nvPr/>
          </p:nvSpPr>
          <p:spPr bwMode="auto">
            <a:xfrm>
              <a:off x="3694" y="633"/>
              <a:ext cx="592" cy="50"/>
            </a:xfrm>
            <a:custGeom>
              <a:avLst/>
              <a:gdLst>
                <a:gd name="T0" fmla="*/ 0 w 592"/>
                <a:gd name="T1" fmla="*/ 0 h 50"/>
                <a:gd name="T2" fmla="*/ 592 w 592"/>
                <a:gd name="T3" fmla="*/ 41 h 50"/>
                <a:gd name="T4" fmla="*/ 592 w 592"/>
                <a:gd name="T5" fmla="*/ 50 h 50"/>
                <a:gd name="T6" fmla="*/ 0 w 592"/>
                <a:gd name="T7" fmla="*/ 12 h 50"/>
                <a:gd name="T8" fmla="*/ 0 w 592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50">
                  <a:moveTo>
                    <a:pt x="0" y="0"/>
                  </a:moveTo>
                  <a:lnTo>
                    <a:pt x="592" y="41"/>
                  </a:lnTo>
                  <a:lnTo>
                    <a:pt x="592" y="50"/>
                  </a:lnTo>
                  <a:lnTo>
                    <a:pt x="0" y="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135"/>
            <p:cNvSpPr/>
            <p:nvPr/>
          </p:nvSpPr>
          <p:spPr bwMode="auto">
            <a:xfrm>
              <a:off x="3694" y="641"/>
              <a:ext cx="713" cy="234"/>
            </a:xfrm>
            <a:custGeom>
              <a:avLst/>
              <a:gdLst>
                <a:gd name="T0" fmla="*/ 0 w 713"/>
                <a:gd name="T1" fmla="*/ 7 h 234"/>
                <a:gd name="T2" fmla="*/ 713 w 713"/>
                <a:gd name="T3" fmla="*/ 234 h 234"/>
                <a:gd name="T4" fmla="*/ 713 w 713"/>
                <a:gd name="T5" fmla="*/ 222 h 234"/>
                <a:gd name="T6" fmla="*/ 0 w 713"/>
                <a:gd name="T7" fmla="*/ 0 h 234"/>
                <a:gd name="T8" fmla="*/ 0 w 713"/>
                <a:gd name="T9" fmla="*/ 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234">
                  <a:moveTo>
                    <a:pt x="0" y="7"/>
                  </a:moveTo>
                  <a:lnTo>
                    <a:pt x="713" y="234"/>
                  </a:lnTo>
                  <a:lnTo>
                    <a:pt x="713" y="222"/>
                  </a:ln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136"/>
            <p:cNvSpPr/>
            <p:nvPr/>
          </p:nvSpPr>
          <p:spPr bwMode="auto">
            <a:xfrm>
              <a:off x="4338" y="697"/>
              <a:ext cx="705" cy="464"/>
            </a:xfrm>
            <a:custGeom>
              <a:avLst/>
              <a:gdLst>
                <a:gd name="T0" fmla="*/ 0 w 705"/>
                <a:gd name="T1" fmla="*/ 15 h 464"/>
                <a:gd name="T2" fmla="*/ 701 w 705"/>
                <a:gd name="T3" fmla="*/ 464 h 464"/>
                <a:gd name="T4" fmla="*/ 705 w 705"/>
                <a:gd name="T5" fmla="*/ 457 h 464"/>
                <a:gd name="T6" fmla="*/ 7 w 705"/>
                <a:gd name="T7" fmla="*/ 0 h 464"/>
                <a:gd name="T8" fmla="*/ 0 w 705"/>
                <a:gd name="T9" fmla="*/ 1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5" h="464">
                  <a:moveTo>
                    <a:pt x="0" y="15"/>
                  </a:moveTo>
                  <a:lnTo>
                    <a:pt x="701" y="464"/>
                  </a:lnTo>
                  <a:lnTo>
                    <a:pt x="705" y="457"/>
                  </a:lnTo>
                  <a:lnTo>
                    <a:pt x="7" y="0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37"/>
            <p:cNvSpPr/>
            <p:nvPr/>
          </p:nvSpPr>
          <p:spPr bwMode="auto">
            <a:xfrm>
              <a:off x="5086" y="2111"/>
              <a:ext cx="301" cy="850"/>
            </a:xfrm>
            <a:custGeom>
              <a:avLst/>
              <a:gdLst>
                <a:gd name="T0" fmla="*/ 301 w 301"/>
                <a:gd name="T1" fmla="*/ 0 h 850"/>
                <a:gd name="T2" fmla="*/ 12 w 301"/>
                <a:gd name="T3" fmla="*/ 850 h 850"/>
                <a:gd name="T4" fmla="*/ 0 w 301"/>
                <a:gd name="T5" fmla="*/ 850 h 850"/>
                <a:gd name="T6" fmla="*/ 289 w 301"/>
                <a:gd name="T7" fmla="*/ 0 h 850"/>
                <a:gd name="T8" fmla="*/ 301 w 301"/>
                <a:gd name="T9" fmla="*/ 0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850">
                  <a:moveTo>
                    <a:pt x="301" y="0"/>
                  </a:moveTo>
                  <a:lnTo>
                    <a:pt x="12" y="850"/>
                  </a:lnTo>
                  <a:lnTo>
                    <a:pt x="0" y="850"/>
                  </a:lnTo>
                  <a:lnTo>
                    <a:pt x="289" y="0"/>
                  </a:lnTo>
                  <a:lnTo>
                    <a:pt x="3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38"/>
            <p:cNvSpPr/>
            <p:nvPr/>
          </p:nvSpPr>
          <p:spPr bwMode="auto">
            <a:xfrm>
              <a:off x="4359" y="3018"/>
              <a:ext cx="703" cy="469"/>
            </a:xfrm>
            <a:custGeom>
              <a:avLst/>
              <a:gdLst>
                <a:gd name="T0" fmla="*/ 0 w 703"/>
                <a:gd name="T1" fmla="*/ 469 h 469"/>
                <a:gd name="T2" fmla="*/ 703 w 703"/>
                <a:gd name="T3" fmla="*/ 5 h 469"/>
                <a:gd name="T4" fmla="*/ 692 w 703"/>
                <a:gd name="T5" fmla="*/ 0 h 469"/>
                <a:gd name="T6" fmla="*/ 0 w 703"/>
                <a:gd name="T7" fmla="*/ 459 h 469"/>
                <a:gd name="T8" fmla="*/ 0 w 703"/>
                <a:gd name="T9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3" h="469">
                  <a:moveTo>
                    <a:pt x="0" y="469"/>
                  </a:moveTo>
                  <a:lnTo>
                    <a:pt x="703" y="5"/>
                  </a:lnTo>
                  <a:lnTo>
                    <a:pt x="692" y="0"/>
                  </a:lnTo>
                  <a:lnTo>
                    <a:pt x="0" y="459"/>
                  </a:lnTo>
                  <a:lnTo>
                    <a:pt x="0" y="4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39"/>
            <p:cNvSpPr/>
            <p:nvPr/>
          </p:nvSpPr>
          <p:spPr bwMode="auto">
            <a:xfrm>
              <a:off x="2929" y="3229"/>
              <a:ext cx="521" cy="213"/>
            </a:xfrm>
            <a:custGeom>
              <a:avLst/>
              <a:gdLst>
                <a:gd name="T0" fmla="*/ 0 w 521"/>
                <a:gd name="T1" fmla="*/ 11 h 213"/>
                <a:gd name="T2" fmla="*/ 521 w 521"/>
                <a:gd name="T3" fmla="*/ 213 h 213"/>
                <a:gd name="T4" fmla="*/ 521 w 521"/>
                <a:gd name="T5" fmla="*/ 196 h 213"/>
                <a:gd name="T6" fmla="*/ 7 w 521"/>
                <a:gd name="T7" fmla="*/ 0 h 213"/>
                <a:gd name="T8" fmla="*/ 0 w 521"/>
                <a:gd name="T9" fmla="*/ 11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1" h="213">
                  <a:moveTo>
                    <a:pt x="0" y="11"/>
                  </a:moveTo>
                  <a:lnTo>
                    <a:pt x="521" y="213"/>
                  </a:lnTo>
                  <a:lnTo>
                    <a:pt x="521" y="196"/>
                  </a:lnTo>
                  <a:lnTo>
                    <a:pt x="7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40"/>
            <p:cNvSpPr/>
            <p:nvPr/>
          </p:nvSpPr>
          <p:spPr bwMode="auto">
            <a:xfrm>
              <a:off x="2460" y="2537"/>
              <a:ext cx="431" cy="658"/>
            </a:xfrm>
            <a:custGeom>
              <a:avLst/>
              <a:gdLst>
                <a:gd name="T0" fmla="*/ 0 w 431"/>
                <a:gd name="T1" fmla="*/ 0 h 658"/>
                <a:gd name="T2" fmla="*/ 419 w 431"/>
                <a:gd name="T3" fmla="*/ 658 h 658"/>
                <a:gd name="T4" fmla="*/ 431 w 431"/>
                <a:gd name="T5" fmla="*/ 651 h 658"/>
                <a:gd name="T6" fmla="*/ 12 w 431"/>
                <a:gd name="T7" fmla="*/ 0 h 658"/>
                <a:gd name="T8" fmla="*/ 0 w 431"/>
                <a:gd name="T9" fmla="*/ 0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1" h="658">
                  <a:moveTo>
                    <a:pt x="0" y="0"/>
                  </a:moveTo>
                  <a:lnTo>
                    <a:pt x="419" y="658"/>
                  </a:lnTo>
                  <a:lnTo>
                    <a:pt x="431" y="651"/>
                  </a:lnTo>
                  <a:lnTo>
                    <a:pt x="1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Rectangle 141"/>
            <p:cNvSpPr>
              <a:spLocks noChangeArrowheads="1"/>
            </p:cNvSpPr>
            <p:nvPr/>
          </p:nvSpPr>
          <p:spPr bwMode="auto">
            <a:xfrm>
              <a:off x="2446" y="1716"/>
              <a:ext cx="9" cy="76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42"/>
            <p:cNvSpPr/>
            <p:nvPr/>
          </p:nvSpPr>
          <p:spPr bwMode="auto">
            <a:xfrm>
              <a:off x="2467" y="1026"/>
              <a:ext cx="393" cy="635"/>
            </a:xfrm>
            <a:custGeom>
              <a:avLst/>
              <a:gdLst>
                <a:gd name="T0" fmla="*/ 0 w 393"/>
                <a:gd name="T1" fmla="*/ 623 h 635"/>
                <a:gd name="T2" fmla="*/ 381 w 393"/>
                <a:gd name="T3" fmla="*/ 0 h 635"/>
                <a:gd name="T4" fmla="*/ 393 w 393"/>
                <a:gd name="T5" fmla="*/ 0 h 635"/>
                <a:gd name="T6" fmla="*/ 12 w 393"/>
                <a:gd name="T7" fmla="*/ 635 h 635"/>
                <a:gd name="T8" fmla="*/ 0 w 393"/>
                <a:gd name="T9" fmla="*/ 623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3" h="635">
                  <a:moveTo>
                    <a:pt x="0" y="623"/>
                  </a:moveTo>
                  <a:lnTo>
                    <a:pt x="381" y="0"/>
                  </a:lnTo>
                  <a:lnTo>
                    <a:pt x="393" y="0"/>
                  </a:lnTo>
                  <a:lnTo>
                    <a:pt x="12" y="635"/>
                  </a:lnTo>
                  <a:lnTo>
                    <a:pt x="0" y="6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43"/>
            <p:cNvSpPr/>
            <p:nvPr/>
          </p:nvSpPr>
          <p:spPr bwMode="auto">
            <a:xfrm>
              <a:off x="2616" y="1034"/>
              <a:ext cx="247" cy="741"/>
            </a:xfrm>
            <a:custGeom>
              <a:avLst/>
              <a:gdLst>
                <a:gd name="T0" fmla="*/ 235 w 247"/>
                <a:gd name="T1" fmla="*/ 0 h 741"/>
                <a:gd name="T2" fmla="*/ 0 w 247"/>
                <a:gd name="T3" fmla="*/ 734 h 741"/>
                <a:gd name="T4" fmla="*/ 17 w 247"/>
                <a:gd name="T5" fmla="*/ 741 h 741"/>
                <a:gd name="T6" fmla="*/ 247 w 247"/>
                <a:gd name="T7" fmla="*/ 0 h 741"/>
                <a:gd name="T8" fmla="*/ 235 w 247"/>
                <a:gd name="T9" fmla="*/ 0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741">
                  <a:moveTo>
                    <a:pt x="235" y="0"/>
                  </a:moveTo>
                  <a:lnTo>
                    <a:pt x="0" y="734"/>
                  </a:lnTo>
                  <a:lnTo>
                    <a:pt x="17" y="741"/>
                  </a:lnTo>
                  <a:lnTo>
                    <a:pt x="247" y="0"/>
                  </a:lnTo>
                  <a:lnTo>
                    <a:pt x="2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44"/>
            <p:cNvSpPr/>
            <p:nvPr/>
          </p:nvSpPr>
          <p:spPr bwMode="auto">
            <a:xfrm>
              <a:off x="3429" y="659"/>
              <a:ext cx="222" cy="431"/>
            </a:xfrm>
            <a:custGeom>
              <a:avLst/>
              <a:gdLst>
                <a:gd name="T0" fmla="*/ 208 w 222"/>
                <a:gd name="T1" fmla="*/ 0 h 431"/>
                <a:gd name="T2" fmla="*/ 0 w 222"/>
                <a:gd name="T3" fmla="*/ 424 h 431"/>
                <a:gd name="T4" fmla="*/ 9 w 222"/>
                <a:gd name="T5" fmla="*/ 431 h 431"/>
                <a:gd name="T6" fmla="*/ 222 w 222"/>
                <a:gd name="T7" fmla="*/ 0 h 431"/>
                <a:gd name="T8" fmla="*/ 208 w 222"/>
                <a:gd name="T9" fmla="*/ 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31">
                  <a:moveTo>
                    <a:pt x="208" y="0"/>
                  </a:moveTo>
                  <a:lnTo>
                    <a:pt x="0" y="424"/>
                  </a:lnTo>
                  <a:lnTo>
                    <a:pt x="9" y="431"/>
                  </a:lnTo>
                  <a:lnTo>
                    <a:pt x="222" y="0"/>
                  </a:lnTo>
                  <a:lnTo>
                    <a:pt x="20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45"/>
            <p:cNvSpPr/>
            <p:nvPr/>
          </p:nvSpPr>
          <p:spPr bwMode="auto">
            <a:xfrm>
              <a:off x="3455" y="882"/>
              <a:ext cx="961" cy="239"/>
            </a:xfrm>
            <a:custGeom>
              <a:avLst/>
              <a:gdLst>
                <a:gd name="T0" fmla="*/ 0 w 961"/>
                <a:gd name="T1" fmla="*/ 225 h 239"/>
                <a:gd name="T2" fmla="*/ 961 w 961"/>
                <a:gd name="T3" fmla="*/ 0 h 239"/>
                <a:gd name="T4" fmla="*/ 961 w 961"/>
                <a:gd name="T5" fmla="*/ 12 h 239"/>
                <a:gd name="T6" fmla="*/ 0 w 961"/>
                <a:gd name="T7" fmla="*/ 239 h 239"/>
                <a:gd name="T8" fmla="*/ 0 w 961"/>
                <a:gd name="T9" fmla="*/ 225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1" h="239">
                  <a:moveTo>
                    <a:pt x="0" y="225"/>
                  </a:moveTo>
                  <a:lnTo>
                    <a:pt x="961" y="0"/>
                  </a:lnTo>
                  <a:lnTo>
                    <a:pt x="961" y="12"/>
                  </a:lnTo>
                  <a:lnTo>
                    <a:pt x="0" y="239"/>
                  </a:lnTo>
                  <a:lnTo>
                    <a:pt x="0" y="2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46"/>
            <p:cNvSpPr/>
            <p:nvPr/>
          </p:nvSpPr>
          <p:spPr bwMode="auto">
            <a:xfrm>
              <a:off x="3445" y="1131"/>
              <a:ext cx="838" cy="608"/>
            </a:xfrm>
            <a:custGeom>
              <a:avLst/>
              <a:gdLst>
                <a:gd name="T0" fmla="*/ 0 w 838"/>
                <a:gd name="T1" fmla="*/ 0 h 608"/>
                <a:gd name="T2" fmla="*/ 838 w 838"/>
                <a:gd name="T3" fmla="*/ 594 h 608"/>
                <a:gd name="T4" fmla="*/ 829 w 838"/>
                <a:gd name="T5" fmla="*/ 608 h 608"/>
                <a:gd name="T6" fmla="*/ 0 w 838"/>
                <a:gd name="T7" fmla="*/ 16 h 608"/>
                <a:gd name="T8" fmla="*/ 0 w 838"/>
                <a:gd name="T9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8" h="608">
                  <a:moveTo>
                    <a:pt x="0" y="0"/>
                  </a:moveTo>
                  <a:lnTo>
                    <a:pt x="838" y="594"/>
                  </a:lnTo>
                  <a:lnTo>
                    <a:pt x="829" y="608"/>
                  </a:lnTo>
                  <a:lnTo>
                    <a:pt x="0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47"/>
            <p:cNvSpPr/>
            <p:nvPr/>
          </p:nvSpPr>
          <p:spPr bwMode="auto">
            <a:xfrm>
              <a:off x="2455" y="1839"/>
              <a:ext cx="159" cy="637"/>
            </a:xfrm>
            <a:custGeom>
              <a:avLst/>
              <a:gdLst>
                <a:gd name="T0" fmla="*/ 147 w 159"/>
                <a:gd name="T1" fmla="*/ 0 h 637"/>
                <a:gd name="T2" fmla="*/ 0 w 159"/>
                <a:gd name="T3" fmla="*/ 637 h 637"/>
                <a:gd name="T4" fmla="*/ 17 w 159"/>
                <a:gd name="T5" fmla="*/ 637 h 637"/>
                <a:gd name="T6" fmla="*/ 159 w 159"/>
                <a:gd name="T7" fmla="*/ 0 h 637"/>
                <a:gd name="T8" fmla="*/ 147 w 159"/>
                <a:gd name="T9" fmla="*/ 0 h 6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637">
                  <a:moveTo>
                    <a:pt x="147" y="0"/>
                  </a:moveTo>
                  <a:lnTo>
                    <a:pt x="0" y="637"/>
                  </a:lnTo>
                  <a:lnTo>
                    <a:pt x="17" y="637"/>
                  </a:lnTo>
                  <a:lnTo>
                    <a:pt x="159" y="0"/>
                  </a:lnTo>
                  <a:lnTo>
                    <a:pt x="1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48"/>
            <p:cNvSpPr/>
            <p:nvPr/>
          </p:nvSpPr>
          <p:spPr bwMode="auto">
            <a:xfrm>
              <a:off x="4326" y="700"/>
              <a:ext cx="107" cy="147"/>
            </a:xfrm>
            <a:custGeom>
              <a:avLst/>
              <a:gdLst>
                <a:gd name="T0" fmla="*/ 0 w 107"/>
                <a:gd name="T1" fmla="*/ 12 h 147"/>
                <a:gd name="T2" fmla="*/ 90 w 107"/>
                <a:gd name="T3" fmla="*/ 147 h 147"/>
                <a:gd name="T4" fmla="*/ 107 w 107"/>
                <a:gd name="T5" fmla="*/ 147 h 147"/>
                <a:gd name="T6" fmla="*/ 12 w 107"/>
                <a:gd name="T7" fmla="*/ 0 h 147"/>
                <a:gd name="T8" fmla="*/ 0 w 107"/>
                <a:gd name="T9" fmla="*/ 1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7">
                  <a:moveTo>
                    <a:pt x="0" y="12"/>
                  </a:moveTo>
                  <a:lnTo>
                    <a:pt x="90" y="147"/>
                  </a:lnTo>
                  <a:lnTo>
                    <a:pt x="107" y="147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49"/>
            <p:cNvSpPr/>
            <p:nvPr/>
          </p:nvSpPr>
          <p:spPr bwMode="auto">
            <a:xfrm>
              <a:off x="4475" y="882"/>
              <a:ext cx="564" cy="279"/>
            </a:xfrm>
            <a:custGeom>
              <a:avLst/>
              <a:gdLst>
                <a:gd name="T0" fmla="*/ 0 w 564"/>
                <a:gd name="T1" fmla="*/ 17 h 279"/>
                <a:gd name="T2" fmla="*/ 564 w 564"/>
                <a:gd name="T3" fmla="*/ 279 h 279"/>
                <a:gd name="T4" fmla="*/ 564 w 564"/>
                <a:gd name="T5" fmla="*/ 268 h 279"/>
                <a:gd name="T6" fmla="*/ 0 w 564"/>
                <a:gd name="T7" fmla="*/ 0 h 279"/>
                <a:gd name="T8" fmla="*/ 0 w 564"/>
                <a:gd name="T9" fmla="*/ 17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4" h="279">
                  <a:moveTo>
                    <a:pt x="0" y="17"/>
                  </a:moveTo>
                  <a:lnTo>
                    <a:pt x="564" y="279"/>
                  </a:lnTo>
                  <a:lnTo>
                    <a:pt x="564" y="268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50"/>
            <p:cNvSpPr/>
            <p:nvPr/>
          </p:nvSpPr>
          <p:spPr bwMode="auto">
            <a:xfrm>
              <a:off x="4461" y="899"/>
              <a:ext cx="592" cy="658"/>
            </a:xfrm>
            <a:custGeom>
              <a:avLst/>
              <a:gdLst>
                <a:gd name="T0" fmla="*/ 0 w 592"/>
                <a:gd name="T1" fmla="*/ 7 h 658"/>
                <a:gd name="T2" fmla="*/ 582 w 592"/>
                <a:gd name="T3" fmla="*/ 658 h 658"/>
                <a:gd name="T4" fmla="*/ 592 w 592"/>
                <a:gd name="T5" fmla="*/ 648 h 658"/>
                <a:gd name="T6" fmla="*/ 14 w 592"/>
                <a:gd name="T7" fmla="*/ 0 h 658"/>
                <a:gd name="T8" fmla="*/ 0 w 592"/>
                <a:gd name="T9" fmla="*/ 7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2" h="658">
                  <a:moveTo>
                    <a:pt x="0" y="7"/>
                  </a:moveTo>
                  <a:lnTo>
                    <a:pt x="582" y="658"/>
                  </a:lnTo>
                  <a:lnTo>
                    <a:pt x="592" y="648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51"/>
            <p:cNvSpPr/>
            <p:nvPr/>
          </p:nvSpPr>
          <p:spPr bwMode="auto">
            <a:xfrm>
              <a:off x="4324" y="913"/>
              <a:ext cx="123" cy="795"/>
            </a:xfrm>
            <a:custGeom>
              <a:avLst/>
              <a:gdLst>
                <a:gd name="T0" fmla="*/ 111 w 123"/>
                <a:gd name="T1" fmla="*/ 0 h 795"/>
                <a:gd name="T2" fmla="*/ 0 w 123"/>
                <a:gd name="T3" fmla="*/ 795 h 795"/>
                <a:gd name="T4" fmla="*/ 16 w 123"/>
                <a:gd name="T5" fmla="*/ 795 h 795"/>
                <a:gd name="T6" fmla="*/ 123 w 123"/>
                <a:gd name="T7" fmla="*/ 0 h 795"/>
                <a:gd name="T8" fmla="*/ 111 w 123"/>
                <a:gd name="T9" fmla="*/ 0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795">
                  <a:moveTo>
                    <a:pt x="111" y="0"/>
                  </a:moveTo>
                  <a:lnTo>
                    <a:pt x="0" y="795"/>
                  </a:lnTo>
                  <a:lnTo>
                    <a:pt x="16" y="795"/>
                  </a:lnTo>
                  <a:lnTo>
                    <a:pt x="123" y="0"/>
                  </a:lnTo>
                  <a:lnTo>
                    <a:pt x="1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52"/>
            <p:cNvSpPr/>
            <p:nvPr/>
          </p:nvSpPr>
          <p:spPr bwMode="auto">
            <a:xfrm>
              <a:off x="4345" y="1796"/>
              <a:ext cx="424" cy="485"/>
            </a:xfrm>
            <a:custGeom>
              <a:avLst/>
              <a:gdLst>
                <a:gd name="T0" fmla="*/ 0 w 424"/>
                <a:gd name="T1" fmla="*/ 5 h 485"/>
                <a:gd name="T2" fmla="*/ 410 w 424"/>
                <a:gd name="T3" fmla="*/ 485 h 485"/>
                <a:gd name="T4" fmla="*/ 424 w 424"/>
                <a:gd name="T5" fmla="*/ 478 h 485"/>
                <a:gd name="T6" fmla="*/ 14 w 424"/>
                <a:gd name="T7" fmla="*/ 0 h 485"/>
                <a:gd name="T8" fmla="*/ 0 w 424"/>
                <a:gd name="T9" fmla="*/ 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485">
                  <a:moveTo>
                    <a:pt x="0" y="5"/>
                  </a:moveTo>
                  <a:lnTo>
                    <a:pt x="410" y="485"/>
                  </a:lnTo>
                  <a:lnTo>
                    <a:pt x="424" y="478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53"/>
            <p:cNvSpPr/>
            <p:nvPr/>
          </p:nvSpPr>
          <p:spPr bwMode="auto">
            <a:xfrm>
              <a:off x="2477" y="2518"/>
              <a:ext cx="414" cy="308"/>
            </a:xfrm>
            <a:custGeom>
              <a:avLst/>
              <a:gdLst>
                <a:gd name="T0" fmla="*/ 0 w 414"/>
                <a:gd name="T1" fmla="*/ 7 h 308"/>
                <a:gd name="T2" fmla="*/ 402 w 414"/>
                <a:gd name="T3" fmla="*/ 308 h 308"/>
                <a:gd name="T4" fmla="*/ 414 w 414"/>
                <a:gd name="T5" fmla="*/ 299 h 308"/>
                <a:gd name="T6" fmla="*/ 9 w 414"/>
                <a:gd name="T7" fmla="*/ 0 h 308"/>
                <a:gd name="T8" fmla="*/ 0 w 414"/>
                <a:gd name="T9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308">
                  <a:moveTo>
                    <a:pt x="0" y="7"/>
                  </a:moveTo>
                  <a:lnTo>
                    <a:pt x="402" y="308"/>
                  </a:lnTo>
                  <a:lnTo>
                    <a:pt x="414" y="299"/>
                  </a:lnTo>
                  <a:lnTo>
                    <a:pt x="9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54"/>
            <p:cNvSpPr/>
            <p:nvPr/>
          </p:nvSpPr>
          <p:spPr bwMode="auto">
            <a:xfrm>
              <a:off x="4994" y="1621"/>
              <a:ext cx="80" cy="885"/>
            </a:xfrm>
            <a:custGeom>
              <a:avLst/>
              <a:gdLst>
                <a:gd name="T0" fmla="*/ 73 w 80"/>
                <a:gd name="T1" fmla="*/ 0 h 885"/>
                <a:gd name="T2" fmla="*/ 0 w 80"/>
                <a:gd name="T3" fmla="*/ 885 h 885"/>
                <a:gd name="T4" fmla="*/ 9 w 80"/>
                <a:gd name="T5" fmla="*/ 885 h 885"/>
                <a:gd name="T6" fmla="*/ 80 w 80"/>
                <a:gd name="T7" fmla="*/ 0 h 885"/>
                <a:gd name="T8" fmla="*/ 73 w 80"/>
                <a:gd name="T9" fmla="*/ 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885">
                  <a:moveTo>
                    <a:pt x="73" y="0"/>
                  </a:moveTo>
                  <a:lnTo>
                    <a:pt x="0" y="885"/>
                  </a:lnTo>
                  <a:lnTo>
                    <a:pt x="9" y="885"/>
                  </a:lnTo>
                  <a:lnTo>
                    <a:pt x="80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55"/>
            <p:cNvSpPr/>
            <p:nvPr/>
          </p:nvSpPr>
          <p:spPr bwMode="auto">
            <a:xfrm>
              <a:off x="5022" y="2104"/>
              <a:ext cx="355" cy="412"/>
            </a:xfrm>
            <a:custGeom>
              <a:avLst/>
              <a:gdLst>
                <a:gd name="T0" fmla="*/ 0 w 355"/>
                <a:gd name="T1" fmla="*/ 405 h 412"/>
                <a:gd name="T2" fmla="*/ 344 w 355"/>
                <a:gd name="T3" fmla="*/ 0 h 412"/>
                <a:gd name="T4" fmla="*/ 355 w 355"/>
                <a:gd name="T5" fmla="*/ 7 h 412"/>
                <a:gd name="T6" fmla="*/ 10 w 355"/>
                <a:gd name="T7" fmla="*/ 412 h 412"/>
                <a:gd name="T8" fmla="*/ 0 w 355"/>
                <a:gd name="T9" fmla="*/ 405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412">
                  <a:moveTo>
                    <a:pt x="0" y="405"/>
                  </a:moveTo>
                  <a:lnTo>
                    <a:pt x="344" y="0"/>
                  </a:lnTo>
                  <a:lnTo>
                    <a:pt x="355" y="7"/>
                  </a:lnTo>
                  <a:lnTo>
                    <a:pt x="10" y="412"/>
                  </a:lnTo>
                  <a:lnTo>
                    <a:pt x="0" y="4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56"/>
            <p:cNvSpPr/>
            <p:nvPr/>
          </p:nvSpPr>
          <p:spPr bwMode="auto">
            <a:xfrm>
              <a:off x="4788" y="2310"/>
              <a:ext cx="184" cy="213"/>
            </a:xfrm>
            <a:custGeom>
              <a:avLst/>
              <a:gdLst>
                <a:gd name="T0" fmla="*/ 0 w 184"/>
                <a:gd name="T1" fmla="*/ 7 h 213"/>
                <a:gd name="T2" fmla="*/ 177 w 184"/>
                <a:gd name="T3" fmla="*/ 213 h 213"/>
                <a:gd name="T4" fmla="*/ 184 w 184"/>
                <a:gd name="T5" fmla="*/ 201 h 213"/>
                <a:gd name="T6" fmla="*/ 12 w 184"/>
                <a:gd name="T7" fmla="*/ 0 h 213"/>
                <a:gd name="T8" fmla="*/ 0 w 184"/>
                <a:gd name="T9" fmla="*/ 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213">
                  <a:moveTo>
                    <a:pt x="0" y="7"/>
                  </a:moveTo>
                  <a:lnTo>
                    <a:pt x="177" y="213"/>
                  </a:lnTo>
                  <a:lnTo>
                    <a:pt x="184" y="201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57"/>
            <p:cNvSpPr/>
            <p:nvPr/>
          </p:nvSpPr>
          <p:spPr bwMode="auto">
            <a:xfrm>
              <a:off x="4729" y="2575"/>
              <a:ext cx="253" cy="414"/>
            </a:xfrm>
            <a:custGeom>
              <a:avLst/>
              <a:gdLst>
                <a:gd name="T0" fmla="*/ 246 w 253"/>
                <a:gd name="T1" fmla="*/ 0 h 414"/>
                <a:gd name="T2" fmla="*/ 0 w 253"/>
                <a:gd name="T3" fmla="*/ 398 h 414"/>
                <a:gd name="T4" fmla="*/ 0 w 253"/>
                <a:gd name="T5" fmla="*/ 414 h 414"/>
                <a:gd name="T6" fmla="*/ 253 w 253"/>
                <a:gd name="T7" fmla="*/ 10 h 414"/>
                <a:gd name="T8" fmla="*/ 246 w 253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414">
                  <a:moveTo>
                    <a:pt x="246" y="0"/>
                  </a:moveTo>
                  <a:lnTo>
                    <a:pt x="0" y="398"/>
                  </a:lnTo>
                  <a:lnTo>
                    <a:pt x="0" y="414"/>
                  </a:lnTo>
                  <a:lnTo>
                    <a:pt x="253" y="10"/>
                  </a:lnTo>
                  <a:lnTo>
                    <a:pt x="24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58"/>
            <p:cNvSpPr/>
            <p:nvPr/>
          </p:nvSpPr>
          <p:spPr bwMode="auto">
            <a:xfrm>
              <a:off x="4018" y="2554"/>
              <a:ext cx="943" cy="324"/>
            </a:xfrm>
            <a:custGeom>
              <a:avLst/>
              <a:gdLst>
                <a:gd name="T0" fmla="*/ 0 w 943"/>
                <a:gd name="T1" fmla="*/ 312 h 324"/>
                <a:gd name="T2" fmla="*/ 943 w 943"/>
                <a:gd name="T3" fmla="*/ 0 h 324"/>
                <a:gd name="T4" fmla="*/ 943 w 943"/>
                <a:gd name="T5" fmla="*/ 14 h 324"/>
                <a:gd name="T6" fmla="*/ 0 w 943"/>
                <a:gd name="T7" fmla="*/ 324 h 324"/>
                <a:gd name="T8" fmla="*/ 0 w 943"/>
                <a:gd name="T9" fmla="*/ 312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3" h="324">
                  <a:moveTo>
                    <a:pt x="0" y="312"/>
                  </a:moveTo>
                  <a:lnTo>
                    <a:pt x="943" y="0"/>
                  </a:lnTo>
                  <a:lnTo>
                    <a:pt x="943" y="14"/>
                  </a:lnTo>
                  <a:lnTo>
                    <a:pt x="0" y="324"/>
                  </a:lnTo>
                  <a:lnTo>
                    <a:pt x="0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59"/>
            <p:cNvSpPr/>
            <p:nvPr/>
          </p:nvSpPr>
          <p:spPr bwMode="auto">
            <a:xfrm>
              <a:off x="2938" y="2866"/>
              <a:ext cx="671" cy="607"/>
            </a:xfrm>
            <a:custGeom>
              <a:avLst/>
              <a:gdLst>
                <a:gd name="T0" fmla="*/ 0 w 671"/>
                <a:gd name="T1" fmla="*/ 7 h 607"/>
                <a:gd name="T2" fmla="*/ 661 w 671"/>
                <a:gd name="T3" fmla="*/ 607 h 607"/>
                <a:gd name="T4" fmla="*/ 671 w 671"/>
                <a:gd name="T5" fmla="*/ 607 h 607"/>
                <a:gd name="T6" fmla="*/ 12 w 671"/>
                <a:gd name="T7" fmla="*/ 0 h 607"/>
                <a:gd name="T8" fmla="*/ 0 w 671"/>
                <a:gd name="T9" fmla="*/ 7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1" h="607">
                  <a:moveTo>
                    <a:pt x="0" y="7"/>
                  </a:moveTo>
                  <a:lnTo>
                    <a:pt x="661" y="607"/>
                  </a:lnTo>
                  <a:lnTo>
                    <a:pt x="671" y="607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60"/>
            <p:cNvSpPr/>
            <p:nvPr/>
          </p:nvSpPr>
          <p:spPr bwMode="auto">
            <a:xfrm>
              <a:off x="4546" y="3001"/>
              <a:ext cx="507" cy="299"/>
            </a:xfrm>
            <a:custGeom>
              <a:avLst/>
              <a:gdLst>
                <a:gd name="T0" fmla="*/ 0 w 507"/>
                <a:gd name="T1" fmla="*/ 292 h 299"/>
                <a:gd name="T2" fmla="*/ 500 w 507"/>
                <a:gd name="T3" fmla="*/ 0 h 299"/>
                <a:gd name="T4" fmla="*/ 507 w 507"/>
                <a:gd name="T5" fmla="*/ 12 h 299"/>
                <a:gd name="T6" fmla="*/ 5 w 507"/>
                <a:gd name="T7" fmla="*/ 299 h 299"/>
                <a:gd name="T8" fmla="*/ 0 w 507"/>
                <a:gd name="T9" fmla="*/ 292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299">
                  <a:moveTo>
                    <a:pt x="0" y="292"/>
                  </a:moveTo>
                  <a:lnTo>
                    <a:pt x="500" y="0"/>
                  </a:lnTo>
                  <a:lnTo>
                    <a:pt x="507" y="12"/>
                  </a:lnTo>
                  <a:lnTo>
                    <a:pt x="5" y="299"/>
                  </a:lnTo>
                  <a:lnTo>
                    <a:pt x="0" y="2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61"/>
            <p:cNvSpPr/>
            <p:nvPr/>
          </p:nvSpPr>
          <p:spPr bwMode="auto">
            <a:xfrm>
              <a:off x="3658" y="3314"/>
              <a:ext cx="831" cy="187"/>
            </a:xfrm>
            <a:custGeom>
              <a:avLst/>
              <a:gdLst>
                <a:gd name="T0" fmla="*/ 0 w 831"/>
                <a:gd name="T1" fmla="*/ 173 h 187"/>
                <a:gd name="T2" fmla="*/ 831 w 831"/>
                <a:gd name="T3" fmla="*/ 0 h 187"/>
                <a:gd name="T4" fmla="*/ 831 w 831"/>
                <a:gd name="T5" fmla="*/ 12 h 187"/>
                <a:gd name="T6" fmla="*/ 10 w 831"/>
                <a:gd name="T7" fmla="*/ 187 h 187"/>
                <a:gd name="T8" fmla="*/ 0 w 831"/>
                <a:gd name="T9" fmla="*/ 1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1" h="187">
                  <a:moveTo>
                    <a:pt x="0" y="173"/>
                  </a:moveTo>
                  <a:lnTo>
                    <a:pt x="831" y="0"/>
                  </a:lnTo>
                  <a:lnTo>
                    <a:pt x="831" y="12"/>
                  </a:lnTo>
                  <a:lnTo>
                    <a:pt x="10" y="187"/>
                  </a:lnTo>
                  <a:lnTo>
                    <a:pt x="0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Oval 162"/>
            <p:cNvSpPr>
              <a:spLocks noChangeArrowheads="1"/>
            </p:cNvSpPr>
            <p:nvPr/>
          </p:nvSpPr>
          <p:spPr bwMode="auto">
            <a:xfrm>
              <a:off x="5107" y="1699"/>
              <a:ext cx="67" cy="6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163"/>
            <p:cNvSpPr/>
            <p:nvPr/>
          </p:nvSpPr>
          <p:spPr bwMode="auto">
            <a:xfrm>
              <a:off x="2640" y="1140"/>
              <a:ext cx="746" cy="644"/>
            </a:xfrm>
            <a:custGeom>
              <a:avLst/>
              <a:gdLst>
                <a:gd name="T0" fmla="*/ 0 w 746"/>
                <a:gd name="T1" fmla="*/ 635 h 644"/>
                <a:gd name="T2" fmla="*/ 739 w 746"/>
                <a:gd name="T3" fmla="*/ 0 h 644"/>
                <a:gd name="T4" fmla="*/ 746 w 746"/>
                <a:gd name="T5" fmla="*/ 10 h 644"/>
                <a:gd name="T6" fmla="*/ 12 w 746"/>
                <a:gd name="T7" fmla="*/ 644 h 644"/>
                <a:gd name="T8" fmla="*/ 0 w 746"/>
                <a:gd name="T9" fmla="*/ 635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44">
                  <a:moveTo>
                    <a:pt x="0" y="635"/>
                  </a:moveTo>
                  <a:lnTo>
                    <a:pt x="739" y="0"/>
                  </a:lnTo>
                  <a:lnTo>
                    <a:pt x="746" y="10"/>
                  </a:lnTo>
                  <a:lnTo>
                    <a:pt x="12" y="644"/>
                  </a:lnTo>
                  <a:lnTo>
                    <a:pt x="0" y="6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164"/>
            <p:cNvSpPr/>
            <p:nvPr/>
          </p:nvSpPr>
          <p:spPr bwMode="auto">
            <a:xfrm>
              <a:off x="2612" y="1839"/>
              <a:ext cx="298" cy="966"/>
            </a:xfrm>
            <a:custGeom>
              <a:avLst/>
              <a:gdLst>
                <a:gd name="T0" fmla="*/ 0 w 298"/>
                <a:gd name="T1" fmla="*/ 7 h 966"/>
                <a:gd name="T2" fmla="*/ 286 w 298"/>
                <a:gd name="T3" fmla="*/ 966 h 966"/>
                <a:gd name="T4" fmla="*/ 298 w 298"/>
                <a:gd name="T5" fmla="*/ 959 h 966"/>
                <a:gd name="T6" fmla="*/ 11 w 298"/>
                <a:gd name="T7" fmla="*/ 0 h 966"/>
                <a:gd name="T8" fmla="*/ 0 w 298"/>
                <a:gd name="T9" fmla="*/ 7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8" h="966">
                  <a:moveTo>
                    <a:pt x="0" y="7"/>
                  </a:moveTo>
                  <a:lnTo>
                    <a:pt x="286" y="966"/>
                  </a:lnTo>
                  <a:lnTo>
                    <a:pt x="298" y="959"/>
                  </a:lnTo>
                  <a:lnTo>
                    <a:pt x="11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65"/>
            <p:cNvSpPr/>
            <p:nvPr/>
          </p:nvSpPr>
          <p:spPr bwMode="auto">
            <a:xfrm>
              <a:off x="3983" y="2116"/>
              <a:ext cx="232" cy="720"/>
            </a:xfrm>
            <a:custGeom>
              <a:avLst/>
              <a:gdLst>
                <a:gd name="T0" fmla="*/ 222 w 232"/>
                <a:gd name="T1" fmla="*/ 0 h 720"/>
                <a:gd name="T2" fmla="*/ 0 w 232"/>
                <a:gd name="T3" fmla="*/ 720 h 720"/>
                <a:gd name="T4" fmla="*/ 12 w 232"/>
                <a:gd name="T5" fmla="*/ 720 h 720"/>
                <a:gd name="T6" fmla="*/ 232 w 232"/>
                <a:gd name="T7" fmla="*/ 7 h 720"/>
                <a:gd name="T8" fmla="*/ 222 w 232"/>
                <a:gd name="T9" fmla="*/ 0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720">
                  <a:moveTo>
                    <a:pt x="222" y="0"/>
                  </a:moveTo>
                  <a:lnTo>
                    <a:pt x="0" y="720"/>
                  </a:lnTo>
                  <a:lnTo>
                    <a:pt x="12" y="720"/>
                  </a:lnTo>
                  <a:lnTo>
                    <a:pt x="232" y="7"/>
                  </a:lnTo>
                  <a:lnTo>
                    <a:pt x="2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66"/>
            <p:cNvSpPr/>
            <p:nvPr/>
          </p:nvSpPr>
          <p:spPr bwMode="auto">
            <a:xfrm>
              <a:off x="2896" y="1003"/>
              <a:ext cx="478" cy="118"/>
            </a:xfrm>
            <a:custGeom>
              <a:avLst/>
              <a:gdLst>
                <a:gd name="T0" fmla="*/ 0 w 478"/>
                <a:gd name="T1" fmla="*/ 14 h 118"/>
                <a:gd name="T2" fmla="*/ 478 w 478"/>
                <a:gd name="T3" fmla="*/ 118 h 118"/>
                <a:gd name="T4" fmla="*/ 478 w 478"/>
                <a:gd name="T5" fmla="*/ 104 h 118"/>
                <a:gd name="T6" fmla="*/ 7 w 478"/>
                <a:gd name="T7" fmla="*/ 0 h 118"/>
                <a:gd name="T8" fmla="*/ 0 w 478"/>
                <a:gd name="T9" fmla="*/ 1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8" h="118">
                  <a:moveTo>
                    <a:pt x="0" y="14"/>
                  </a:moveTo>
                  <a:lnTo>
                    <a:pt x="478" y="118"/>
                  </a:lnTo>
                  <a:lnTo>
                    <a:pt x="478" y="104"/>
                  </a:lnTo>
                  <a:lnTo>
                    <a:pt x="7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67"/>
            <p:cNvSpPr/>
            <p:nvPr/>
          </p:nvSpPr>
          <p:spPr bwMode="auto">
            <a:xfrm>
              <a:off x="4366" y="1592"/>
              <a:ext cx="689" cy="164"/>
            </a:xfrm>
            <a:custGeom>
              <a:avLst/>
              <a:gdLst>
                <a:gd name="T0" fmla="*/ 0 w 689"/>
                <a:gd name="T1" fmla="*/ 152 h 164"/>
                <a:gd name="T2" fmla="*/ 682 w 689"/>
                <a:gd name="T3" fmla="*/ 0 h 164"/>
                <a:gd name="T4" fmla="*/ 689 w 689"/>
                <a:gd name="T5" fmla="*/ 12 h 164"/>
                <a:gd name="T6" fmla="*/ 0 w 689"/>
                <a:gd name="T7" fmla="*/ 164 h 164"/>
                <a:gd name="T8" fmla="*/ 0 w 689"/>
                <a:gd name="T9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9" h="164">
                  <a:moveTo>
                    <a:pt x="0" y="152"/>
                  </a:moveTo>
                  <a:lnTo>
                    <a:pt x="682" y="0"/>
                  </a:lnTo>
                  <a:lnTo>
                    <a:pt x="689" y="12"/>
                  </a:lnTo>
                  <a:lnTo>
                    <a:pt x="0" y="164"/>
                  </a:lnTo>
                  <a:lnTo>
                    <a:pt x="0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68"/>
            <p:cNvSpPr/>
            <p:nvPr/>
          </p:nvSpPr>
          <p:spPr bwMode="auto">
            <a:xfrm>
              <a:off x="3995" y="2899"/>
              <a:ext cx="499" cy="396"/>
            </a:xfrm>
            <a:custGeom>
              <a:avLst/>
              <a:gdLst>
                <a:gd name="T0" fmla="*/ 0 w 499"/>
                <a:gd name="T1" fmla="*/ 5 h 396"/>
                <a:gd name="T2" fmla="*/ 499 w 499"/>
                <a:gd name="T3" fmla="*/ 396 h 396"/>
                <a:gd name="T4" fmla="*/ 499 w 499"/>
                <a:gd name="T5" fmla="*/ 384 h 396"/>
                <a:gd name="T6" fmla="*/ 14 w 499"/>
                <a:gd name="T7" fmla="*/ 0 h 396"/>
                <a:gd name="T8" fmla="*/ 0 w 499"/>
                <a:gd name="T9" fmla="*/ 5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9" h="396">
                  <a:moveTo>
                    <a:pt x="0" y="5"/>
                  </a:moveTo>
                  <a:lnTo>
                    <a:pt x="499" y="396"/>
                  </a:lnTo>
                  <a:lnTo>
                    <a:pt x="499" y="384"/>
                  </a:lnTo>
                  <a:lnTo>
                    <a:pt x="1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169"/>
            <p:cNvSpPr/>
            <p:nvPr/>
          </p:nvSpPr>
          <p:spPr bwMode="auto">
            <a:xfrm>
              <a:off x="3651" y="2918"/>
              <a:ext cx="306" cy="547"/>
            </a:xfrm>
            <a:custGeom>
              <a:avLst/>
              <a:gdLst>
                <a:gd name="T0" fmla="*/ 0 w 306"/>
                <a:gd name="T1" fmla="*/ 540 h 547"/>
                <a:gd name="T2" fmla="*/ 294 w 306"/>
                <a:gd name="T3" fmla="*/ 0 h 547"/>
                <a:gd name="T4" fmla="*/ 306 w 306"/>
                <a:gd name="T5" fmla="*/ 0 h 547"/>
                <a:gd name="T6" fmla="*/ 10 w 306"/>
                <a:gd name="T7" fmla="*/ 547 h 547"/>
                <a:gd name="T8" fmla="*/ 0 w 306"/>
                <a:gd name="T9" fmla="*/ 54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547">
                  <a:moveTo>
                    <a:pt x="0" y="540"/>
                  </a:moveTo>
                  <a:lnTo>
                    <a:pt x="294" y="0"/>
                  </a:lnTo>
                  <a:lnTo>
                    <a:pt x="306" y="0"/>
                  </a:lnTo>
                  <a:lnTo>
                    <a:pt x="10" y="547"/>
                  </a:lnTo>
                  <a:lnTo>
                    <a:pt x="0" y="5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Rectangle 170"/>
            <p:cNvSpPr>
              <a:spLocks noChangeArrowheads="1"/>
            </p:cNvSpPr>
            <p:nvPr/>
          </p:nvSpPr>
          <p:spPr bwMode="auto">
            <a:xfrm>
              <a:off x="2910" y="2881"/>
              <a:ext cx="9" cy="3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71"/>
            <p:cNvSpPr/>
            <p:nvPr/>
          </p:nvSpPr>
          <p:spPr bwMode="auto">
            <a:xfrm>
              <a:off x="3334" y="2109"/>
              <a:ext cx="611" cy="741"/>
            </a:xfrm>
            <a:custGeom>
              <a:avLst/>
              <a:gdLst>
                <a:gd name="T0" fmla="*/ 0 w 611"/>
                <a:gd name="T1" fmla="*/ 7 h 741"/>
                <a:gd name="T2" fmla="*/ 599 w 611"/>
                <a:gd name="T3" fmla="*/ 741 h 741"/>
                <a:gd name="T4" fmla="*/ 611 w 611"/>
                <a:gd name="T5" fmla="*/ 736 h 741"/>
                <a:gd name="T6" fmla="*/ 12 w 611"/>
                <a:gd name="T7" fmla="*/ 0 h 741"/>
                <a:gd name="T8" fmla="*/ 0 w 611"/>
                <a:gd name="T9" fmla="*/ 7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1" h="741">
                  <a:moveTo>
                    <a:pt x="0" y="7"/>
                  </a:moveTo>
                  <a:lnTo>
                    <a:pt x="599" y="741"/>
                  </a:lnTo>
                  <a:lnTo>
                    <a:pt x="611" y="736"/>
                  </a:lnTo>
                  <a:lnTo>
                    <a:pt x="12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14" name="TextBox 76"/>
          <p:cNvSpPr txBox="1"/>
          <p:nvPr/>
        </p:nvSpPr>
        <p:spPr>
          <a:xfrm>
            <a:off x="5286066" y="219018"/>
            <a:ext cx="1619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5" name="文本框 514"/>
          <p:cNvSpPr txBox="1"/>
          <p:nvPr/>
        </p:nvSpPr>
        <p:spPr>
          <a:xfrm>
            <a:off x="4498003" y="531991"/>
            <a:ext cx="3195994" cy="281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PROBABLITY TEHORY</a:t>
            </a:r>
          </a:p>
        </p:txBody>
      </p:sp>
      <p:grpSp>
        <p:nvGrpSpPr>
          <p:cNvPr id="521" name="组合 520"/>
          <p:cNvGrpSpPr/>
          <p:nvPr/>
        </p:nvGrpSpPr>
        <p:grpSpPr>
          <a:xfrm>
            <a:off x="5855851" y="833240"/>
            <a:ext cx="480299" cy="105326"/>
            <a:chOff x="8818080" y="2020666"/>
            <a:chExt cx="636007" cy="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8818080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直接连接符 517"/>
            <p:cNvCxnSpPr/>
            <p:nvPr/>
          </p:nvCxnSpPr>
          <p:spPr>
            <a:xfrm>
              <a:off x="9048334" y="2020666"/>
              <a:ext cx="175500" cy="0"/>
            </a:xfrm>
            <a:prstGeom prst="line">
              <a:avLst/>
            </a:prstGeom>
            <a:ln w="25400">
              <a:solidFill>
                <a:srgbClr val="248C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直接连接符 518"/>
            <p:cNvCxnSpPr/>
            <p:nvPr/>
          </p:nvCxnSpPr>
          <p:spPr>
            <a:xfrm>
              <a:off x="9278587" y="2020666"/>
              <a:ext cx="175500" cy="0"/>
            </a:xfrm>
            <a:prstGeom prst="line">
              <a:avLst/>
            </a:prstGeom>
            <a:ln w="25400">
              <a:solidFill>
                <a:srgbClr val="F6A2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7" name="圆角矩形 511">
            <a:extLst>
              <a:ext uri="{FF2B5EF4-FFF2-40B4-BE49-F238E27FC236}">
                <a16:creationId xmlns:a16="http://schemas.microsoft.com/office/drawing/2014/main" id="{D372F27F-832C-405C-9928-2CA60F42B0B0}"/>
              </a:ext>
            </a:extLst>
          </p:cNvPr>
          <p:cNvSpPr/>
          <p:nvPr/>
        </p:nvSpPr>
        <p:spPr>
          <a:xfrm>
            <a:off x="4598000" y="935679"/>
            <a:ext cx="3211231" cy="640136"/>
          </a:xfrm>
          <a:prstGeom prst="roundRect">
            <a:avLst/>
          </a:prstGeom>
          <a:noFill/>
          <a:ln w="19050">
            <a:solidFill>
              <a:srgbClr val="F6A2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</a:p>
        </p:txBody>
      </p:sp>
      <p:sp>
        <p:nvSpPr>
          <p:cNvPr id="512" name="矩形 511">
            <a:extLst>
              <a:ext uri="{FF2B5EF4-FFF2-40B4-BE49-F238E27FC236}">
                <a16:creationId xmlns:a16="http://schemas.microsoft.com/office/drawing/2014/main" id="{FC53C4F8-349A-49AA-9434-4AACDB5BBF36}"/>
              </a:ext>
            </a:extLst>
          </p:cNvPr>
          <p:cNvSpPr/>
          <p:nvPr/>
        </p:nvSpPr>
        <p:spPr>
          <a:xfrm>
            <a:off x="2885111" y="1697566"/>
            <a:ext cx="69020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Cambria Math" panose="02040503050406030204" pitchFamily="18" charset="0"/>
                <a:ea typeface="微软雅黑" panose="020B0503020204020204" pitchFamily="34" charset="-122"/>
              </a:rPr>
              <a:t>循环：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Cambria Math" panose="02040503050406030204" pitchFamily="18" charset="0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3147B78-06BF-4BCE-9728-B7B3097F05EE}"/>
              </a:ext>
            </a:extLst>
          </p:cNvPr>
          <p:cNvSpPr/>
          <p:nvPr/>
        </p:nvSpPr>
        <p:spPr>
          <a:xfrm>
            <a:off x="3180534" y="2235984"/>
            <a:ext cx="6096000" cy="2031325"/>
          </a:xfrm>
          <a:prstGeom prst="rect">
            <a:avLst/>
          </a:prstGeom>
          <a:solidFill>
            <a:srgbClr val="002060"/>
          </a:solidFill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=[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CN" dirty="0" err="1">
                <a:solidFill>
                  <a:srgbClr val="CE9178"/>
                </a:solidFill>
                <a:latin typeface="Consolas" panose="020B0609020204030204" pitchFamily="49" charset="0"/>
              </a:rPr>
              <a:t>a"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CE9178"/>
                </a:solidFill>
                <a:latin typeface="Consolas" panose="020B0609020204030204" pitchFamily="49" charset="0"/>
              </a:rPr>
              <a:t>"b"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dirty="0" err="1">
                <a:solidFill>
                  <a:srgbClr val="CE9178"/>
                </a:solidFill>
                <a:latin typeface="Consolas" panose="020B0609020204030204" pitchFamily="49" charset="0"/>
              </a:rPr>
              <a:t>"c</a:t>
            </a:r>
            <a:r>
              <a:rPr lang="en-US" altLang="zh-CN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608B4E"/>
                </a:solidFill>
                <a:latin typeface="Consolas" panose="020B0609020204030204" pitchFamily="49" charset="0"/>
              </a:rPr>
              <a:t>#example1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4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   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5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608B4E"/>
                </a:solidFill>
                <a:latin typeface="Consolas" panose="020B0609020204030204" pitchFamily="49" charset="0"/>
              </a:rPr>
              <a:t>#example2</a:t>
            </a:r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6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itr_idx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in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DCDCAA"/>
                </a:solidFill>
                <a:latin typeface="Consolas" panose="020B0609020204030204" pitchFamily="49" charset="0"/>
              </a:rPr>
              <a:t>range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CDCAA"/>
                </a:solidFill>
                <a:latin typeface="Consolas" panose="020B0609020204030204" pitchFamily="49" charset="0"/>
              </a:rPr>
              <a:t>len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my_list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)):</a:t>
            </a:r>
          </a:p>
          <a:p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7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    </a:t>
            </a:r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print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itr_list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itr_idx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]) 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70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836</TotalTime>
  <Words>699</Words>
  <Application>Microsoft Office PowerPoint</Application>
  <PresentationFormat>宽屏</PresentationFormat>
  <Paragraphs>154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1" baseType="lpstr">
      <vt:lpstr>宋体</vt:lpstr>
      <vt:lpstr>微软雅黑</vt:lpstr>
      <vt:lpstr>Arial</vt:lpstr>
      <vt:lpstr>Calibri</vt:lpstr>
      <vt:lpstr>Calibri Light</vt:lpstr>
      <vt:lpstr>Cambria Math</vt:lpstr>
      <vt:lpstr>Consolas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简约圆形线条模板</dc:title>
  <dc:creator>赵飞</dc:creator>
  <cp:lastModifiedBy>YU</cp:lastModifiedBy>
  <cp:revision>107</cp:revision>
  <dcterms:created xsi:type="dcterms:W3CDTF">2017-06-11T01:45:00Z</dcterms:created>
  <dcterms:modified xsi:type="dcterms:W3CDTF">2017-07-09T05:57:12Z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